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8229600" cx="14630400"/>
  <p:notesSz cx="8229600" cy="14630400"/>
  <p:embeddedFontLst>
    <p:embeddedFont>
      <p:font typeface="Instrument Sans"/>
      <p:regular r:id="rId13"/>
      <p:bold r:id="rId14"/>
      <p:italic r:id="rId15"/>
      <p:boldItalic r:id="rId16"/>
    </p:embeddedFont>
    <p:embeddedFont>
      <p:font typeface="Google Sans Tex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oogleSansTex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InstrumentSans-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InstrumentSans-italic.fntdata"/><Relationship Id="rId14" Type="http://schemas.openxmlformats.org/officeDocument/2006/relationships/font" Target="fonts/InstrumentSans-bold.fntdata"/><Relationship Id="rId17" Type="http://schemas.openxmlformats.org/officeDocument/2006/relationships/font" Target="fonts/GoogleSansText-regular.fntdata"/><Relationship Id="rId16" Type="http://schemas.openxmlformats.org/officeDocument/2006/relationships/font" Target="fonts/InstrumentSans-boldItalic.fntdata"/><Relationship Id="rId5" Type="http://schemas.openxmlformats.org/officeDocument/2006/relationships/slide" Target="slides/slide1.xml"/><Relationship Id="rId19" Type="http://schemas.openxmlformats.org/officeDocument/2006/relationships/font" Target="fonts/GoogleSansText-italic.fntdata"/><Relationship Id="rId6" Type="http://schemas.openxmlformats.org/officeDocument/2006/relationships/slide" Target="slides/slide2.xml"/><Relationship Id="rId18" Type="http://schemas.openxmlformats.org/officeDocument/2006/relationships/font" Target="fonts/GoogleSansTex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t>‹#›</a:t>
            </a:fld>
            <a:endParaRPr b="0" i="0" sz="1200" u="none" cap="none" strike="noStrik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こんにちは！AI講座第３回「あっという間！Geminiにお願いして報告書を作ってみよう！」です。本日も私永田がお伝えしていきます。よろしくお願いいたします。</a:t>
            </a:r>
            <a:endParaRPr/>
          </a:p>
        </p:txBody>
      </p:sp>
      <p:sp>
        <p:nvSpPr>
          <p:cNvPr id="56" name="Google Shape;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パート２では、報告書作成における手順を確認していきます。</a:t>
            </a:r>
            <a:endParaRPr/>
          </a:p>
          <a:p>
            <a:pPr indent="0" lvl="0" marL="0" rtl="0" algn="l">
              <a:spcBef>
                <a:spcPts val="0"/>
              </a:spcBef>
              <a:spcAft>
                <a:spcPts val="0"/>
              </a:spcAft>
              <a:buNone/>
            </a:pPr>
            <a:r>
              <a:rPr lang="en-US"/>
              <a:t>AIに情報を提供し、AIへ的確に「お願い」をするためのステップとコツを詳しく見ていきましょう！詳しい手順を一つずつ確認していきますので、ご安心くださいね。</a:t>
            </a:r>
            <a:endParaRPr/>
          </a:p>
        </p:txBody>
      </p:sp>
      <p:sp>
        <p:nvSpPr>
          <p:cNvPr id="65" name="Google Shape;6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1B1C1D"/>
                </a:solidFill>
                <a:latin typeface="Google Sans Text"/>
                <a:ea typeface="Google Sans Text"/>
                <a:cs typeface="Google Sans Text"/>
                <a:sym typeface="Google Sans Text"/>
              </a:rPr>
              <a:t>では、早速進めていきましょう！ ステップは大きく3つです。</a:t>
            </a:r>
            <a:endParaRPr>
              <a:solidFill>
                <a:srgbClr val="1B1C1D"/>
              </a:solidFill>
              <a:latin typeface="Google Sans Text"/>
              <a:ea typeface="Google Sans Text"/>
              <a:cs typeface="Google Sans Text"/>
              <a:sym typeface="Google Sans Text"/>
            </a:endParaRPr>
          </a:p>
          <a:p>
            <a:pPr indent="0" lvl="0" marL="0" rtl="0" algn="l">
              <a:lnSpc>
                <a:spcPct val="115000"/>
              </a:lnSpc>
              <a:spcBef>
                <a:spcPts val="1200"/>
              </a:spcBef>
              <a:spcAft>
                <a:spcPts val="0"/>
              </a:spcAft>
              <a:buClr>
                <a:schemeClr val="dk1"/>
              </a:buClr>
              <a:buSzPts val="1100"/>
              <a:buFont typeface="Arial"/>
              <a:buNone/>
            </a:pPr>
            <a:r>
              <a:rPr lang="en-US">
                <a:solidFill>
                  <a:srgbClr val="1B1C1D"/>
                </a:solidFill>
                <a:latin typeface="Google Sans Text"/>
                <a:ea typeface="Google Sans Text"/>
                <a:cs typeface="Google Sans Text"/>
                <a:sym typeface="Google Sans Text"/>
              </a:rPr>
              <a:t>ステップ①材料準備：皆さんがお使いの支援ソフトを開いて記録を準備し、Geminiへ準備した記録をアップロードする」</a:t>
            </a:r>
            <a:endParaRPr>
              <a:solidFill>
                <a:srgbClr val="1B1C1D"/>
              </a:solidFill>
              <a:latin typeface="Google Sans Text"/>
              <a:ea typeface="Google Sans Text"/>
              <a:cs typeface="Google Sans Text"/>
              <a:sym typeface="Google Sans Text"/>
            </a:endParaRPr>
          </a:p>
          <a:p>
            <a:pPr indent="0" lvl="0" marL="0" rtl="0" algn="l">
              <a:lnSpc>
                <a:spcPct val="115000"/>
              </a:lnSpc>
              <a:spcBef>
                <a:spcPts val="1200"/>
              </a:spcBef>
              <a:spcAft>
                <a:spcPts val="0"/>
              </a:spcAft>
              <a:buSzPts val="1100"/>
              <a:buNone/>
            </a:pPr>
            <a:r>
              <a:rPr lang="en-US">
                <a:solidFill>
                  <a:srgbClr val="1B1C1D"/>
                </a:solidFill>
                <a:latin typeface="Google Sans Text"/>
                <a:ea typeface="Google Sans Text"/>
                <a:cs typeface="Google Sans Text"/>
                <a:sym typeface="Google Sans Text"/>
              </a:rPr>
              <a:t>ステップ②お願い入力：Geminiに具体的に指示を出して、作成してもらう</a:t>
            </a:r>
            <a:endParaRPr>
              <a:solidFill>
                <a:srgbClr val="1B1C1D"/>
              </a:solidFill>
              <a:latin typeface="Google Sans Text"/>
              <a:ea typeface="Google Sans Text"/>
              <a:cs typeface="Google Sans Text"/>
              <a:sym typeface="Google Sans Text"/>
            </a:endParaRPr>
          </a:p>
          <a:p>
            <a:pPr indent="0" lvl="0" marL="0" rtl="0" algn="l">
              <a:lnSpc>
                <a:spcPct val="115000"/>
              </a:lnSpc>
              <a:spcBef>
                <a:spcPts val="1200"/>
              </a:spcBef>
              <a:spcAft>
                <a:spcPts val="1200"/>
              </a:spcAft>
              <a:buSzPts val="1100"/>
              <a:buNone/>
            </a:pPr>
            <a:r>
              <a:rPr lang="en-US">
                <a:solidFill>
                  <a:srgbClr val="1B1C1D"/>
                </a:solidFill>
                <a:latin typeface="Google Sans Text"/>
                <a:ea typeface="Google Sans Text"/>
                <a:cs typeface="Google Sans Text"/>
                <a:sym typeface="Google Sans Text"/>
              </a:rPr>
              <a:t>ステップ③確認・修正：Geminiが作成してくれた文章を確認し、必要に応じて修正をする、こちらのたった３つになります。</a:t>
            </a:r>
            <a:endParaRPr/>
          </a:p>
        </p:txBody>
      </p:sp>
      <p:sp>
        <p:nvSpPr>
          <p:cNvPr id="82" name="Google Shape;8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US">
                <a:solidFill>
                  <a:srgbClr val="1B1C1D"/>
                </a:solidFill>
                <a:latin typeface="Google Sans Text"/>
                <a:ea typeface="Google Sans Text"/>
                <a:cs typeface="Google Sans Text"/>
                <a:sym typeface="Google Sans Text"/>
              </a:rPr>
              <a:t>ステップ１,</a:t>
            </a:r>
            <a:endParaRPr>
              <a:solidFill>
                <a:srgbClr val="1B1C1D"/>
              </a:solidFill>
              <a:latin typeface="Google Sans Text"/>
              <a:ea typeface="Google Sans Text"/>
              <a:cs typeface="Google Sans Text"/>
              <a:sym typeface="Google Sans Text"/>
            </a:endParaRPr>
          </a:p>
          <a:p>
            <a:pPr indent="0" lvl="0" marL="0" rtl="0" algn="l">
              <a:lnSpc>
                <a:spcPct val="115000"/>
              </a:lnSpc>
              <a:spcBef>
                <a:spcPts val="2400"/>
              </a:spcBef>
              <a:spcAft>
                <a:spcPts val="2400"/>
              </a:spcAft>
              <a:buSzPts val="1100"/>
              <a:buNone/>
            </a:pPr>
            <a:r>
              <a:rPr lang="en-US">
                <a:solidFill>
                  <a:srgbClr val="1B1C1D"/>
                </a:solidFill>
                <a:latin typeface="Google Sans Text"/>
                <a:ea typeface="Google Sans Text"/>
                <a:cs typeface="Google Sans Text"/>
                <a:sym typeface="Google Sans Text"/>
              </a:rPr>
              <a:t>最初に、AI (Gemini)の画面を開いて、報告書の元になる看護記録やお手本となる訪問看護報告書をAIに渡す準備をしていきます。なぜAIに材料を渡す必要があるのかと言いますと、正確</a:t>
            </a:r>
            <a:r>
              <a:rPr lang="en-US">
                <a:solidFill>
                  <a:srgbClr val="1B1C1D"/>
                </a:solidFill>
                <a:highlight>
                  <a:schemeClr val="lt1"/>
                </a:highlight>
                <a:latin typeface="Google Sans Text"/>
                <a:ea typeface="Google Sans Text"/>
                <a:cs typeface="Google Sans Text"/>
                <a:sym typeface="Google Sans Text"/>
              </a:rPr>
              <a:t>な材料を渡すことで、AIがより作成者の意図に基づいて、具体的に動きやすくなるからですね。その為、このAIへ資料を渡す前準備が、質の高い訪問看護報告書</a:t>
            </a:r>
            <a:r>
              <a:rPr lang="en-US">
                <a:solidFill>
                  <a:srgbClr val="1B1C1D"/>
                </a:solidFill>
                <a:latin typeface="Google Sans Text"/>
                <a:ea typeface="Google Sans Text"/>
                <a:cs typeface="Google Sans Text"/>
                <a:sym typeface="Google Sans Text"/>
              </a:rPr>
              <a:t>を作るための大切なポイントとなります。</a:t>
            </a:r>
            <a:endParaRPr/>
          </a:p>
        </p:txBody>
      </p:sp>
      <p:sp>
        <p:nvSpPr>
          <p:cNvPr id="99" name="Google Shape;9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準備ができたら、いよいよAI（Gemini）に報告書作成をお願いしていきます！」</a:t>
            </a:r>
            <a:endParaRPr sz="11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a:t>
            </a:r>
            <a:r>
              <a:rPr b="1" lang="en-US" sz="1100">
                <a:latin typeface="Arial"/>
                <a:ea typeface="Arial"/>
                <a:cs typeface="Arial"/>
                <a:sym typeface="Arial"/>
              </a:rPr>
              <a:t>(P)ここが一番のポイント、ステップ２は、AIに『こうしてほしい』と具体的なお願い（指示）を入力すること。</a:t>
            </a:r>
            <a:r>
              <a:rPr lang="en-US" sz="1100">
                <a:latin typeface="Arial"/>
                <a:ea typeface="Arial"/>
                <a:cs typeface="Arial"/>
                <a:sym typeface="Arial"/>
              </a:rPr>
              <a:t> このAIへの</a:t>
            </a:r>
            <a:r>
              <a:rPr b="1" lang="en-US" sz="1100">
                <a:latin typeface="Arial"/>
                <a:ea typeface="Arial"/>
                <a:cs typeface="Arial"/>
                <a:sym typeface="Arial"/>
              </a:rPr>
              <a:t>指示のことを『プロンプト』と呼びます。</a:t>
            </a:r>
            <a:r>
              <a:rPr lang="en-US" sz="1100">
                <a:latin typeface="Arial"/>
                <a:ea typeface="Arial"/>
                <a:cs typeface="Arial"/>
                <a:sym typeface="Arial"/>
              </a:rPr>
              <a:t> この講座には、皆さんがすぐに使えるように**『訪問看護報告書作成 “専用” プロンプト集』**という資料も付いています！」</a:t>
            </a:r>
            <a:endParaRPr/>
          </a:p>
        </p:txBody>
      </p:sp>
      <p:sp>
        <p:nvSpPr>
          <p:cNvPr id="115" name="Google Shape;11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a:r>
            <a:r>
              <a:rPr b="1" lang="en-US" sz="1100">
                <a:latin typeface="Arial"/>
                <a:ea typeface="Arial"/>
                <a:cs typeface="Arial"/>
                <a:sym typeface="Arial"/>
              </a:rPr>
              <a:t>(R)なぜプロンプトが重要かというと、先ほどアップロードした資料を基に、具体的に何をしてほしいのかを明確に伝えることで、AIがより的確な仕事をしてくれるからです。そして、このプロンプト集を使えば、皆さんが一から指示を考えなくても、コピー＆ペーストで質の高いお願いができる</a:t>
            </a:r>
            <a:r>
              <a:rPr lang="en-US" sz="1100">
                <a:latin typeface="Arial"/>
                <a:ea typeface="Arial"/>
                <a:cs typeface="Arial"/>
                <a:sym typeface="Arial"/>
              </a:rPr>
              <a:t>ようになります。」</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128" name="Google Shape;1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付属の**『専用プロンプト集』**には、例えばこんなプロンプトが載っています。」</a:t>
            </a:r>
            <a:endParaRPr sz="1100">
              <a:latin typeface="Arial"/>
              <a:ea typeface="Arial"/>
              <a:cs typeface="Arial"/>
              <a:sym typeface="Arial"/>
            </a:endParaRPr>
          </a:p>
          <a:p>
            <a:pPr indent="0" lvl="0" marL="0" rtl="0" algn="l">
              <a:spcBef>
                <a:spcPts val="1200"/>
              </a:spcBef>
              <a:spcAft>
                <a:spcPts val="0"/>
              </a:spcAft>
              <a:buClr>
                <a:schemeClr val="dk1"/>
              </a:buClr>
              <a:buFont typeface="Arial"/>
              <a:buNone/>
            </a:pPr>
            <a:r>
              <a:t/>
            </a:r>
            <a:endParaRPr/>
          </a:p>
          <a:p>
            <a:pPr indent="0" lvl="0" marL="0" rtl="0" algn="l">
              <a:lnSpc>
                <a:spcPct val="115000"/>
              </a:lnSpc>
              <a:spcBef>
                <a:spcPts val="0"/>
              </a:spcBef>
              <a:spcAft>
                <a:spcPts val="0"/>
              </a:spcAft>
              <a:buNone/>
            </a:pPr>
            <a:r>
              <a:rPr lang="en-US" sz="1100">
                <a:latin typeface="Arial"/>
                <a:ea typeface="Arial"/>
                <a:cs typeface="Arial"/>
                <a:sym typeface="Arial"/>
              </a:rPr>
              <a:t>「これは看護（内科）の報告書を作る時の一例ですね。ポイントは、</a:t>
            </a:r>
            <a:br>
              <a:rPr lang="en-US" sz="1100">
                <a:latin typeface="Arial"/>
                <a:ea typeface="Arial"/>
                <a:cs typeface="Arial"/>
                <a:sym typeface="Arial"/>
              </a:rPr>
            </a:br>
            <a:r>
              <a:rPr lang="en-US" sz="1100">
                <a:latin typeface="Arial"/>
                <a:ea typeface="Arial"/>
                <a:cs typeface="Arial"/>
                <a:sym typeface="Arial"/>
              </a:rPr>
              <a:t>①</a:t>
            </a:r>
            <a:r>
              <a:rPr b="1" lang="en-US" sz="1100">
                <a:latin typeface="Arial"/>
                <a:ea typeface="Arial"/>
                <a:cs typeface="Arial"/>
                <a:sym typeface="Arial"/>
              </a:rPr>
              <a:t>どの記録ファイル</a:t>
            </a:r>
            <a:r>
              <a:rPr lang="en-US" sz="1100">
                <a:latin typeface="Arial"/>
                <a:ea typeface="Arial"/>
                <a:cs typeface="Arial"/>
                <a:sym typeface="Arial"/>
              </a:rPr>
              <a:t>を使うか</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②</a:t>
            </a:r>
            <a:r>
              <a:rPr b="1" lang="en-US" sz="1100">
                <a:latin typeface="Arial"/>
                <a:ea typeface="Arial"/>
                <a:cs typeface="Arial"/>
                <a:sym typeface="Arial"/>
              </a:rPr>
              <a:t>どの報告書の、どの項目</a:t>
            </a:r>
            <a:r>
              <a:rPr lang="en-US" sz="1100">
                <a:latin typeface="Arial"/>
                <a:ea typeface="Arial"/>
                <a:cs typeface="Arial"/>
                <a:sym typeface="Arial"/>
              </a:rPr>
              <a:t>を作ってほしいか</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③</a:t>
            </a:r>
            <a:r>
              <a:rPr b="1" lang="en-US" sz="1100">
                <a:latin typeface="Arial"/>
                <a:ea typeface="Arial"/>
                <a:cs typeface="Arial"/>
                <a:sym typeface="Arial"/>
              </a:rPr>
              <a:t>どの見本ファイル</a:t>
            </a:r>
            <a:r>
              <a:rPr lang="en-US" sz="1100">
                <a:latin typeface="Arial"/>
                <a:ea typeface="Arial"/>
                <a:cs typeface="Arial"/>
                <a:sym typeface="Arial"/>
              </a:rPr>
              <a:t>を参考にしてほしいか</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④</a:t>
            </a:r>
            <a:r>
              <a:rPr b="1" lang="en-US" sz="1100">
                <a:latin typeface="Arial"/>
                <a:ea typeface="Arial"/>
                <a:cs typeface="Arial"/>
                <a:sym typeface="Arial"/>
              </a:rPr>
              <a:t>いつの報告書</a:t>
            </a:r>
            <a:r>
              <a:rPr lang="en-US" sz="1100">
                <a:latin typeface="Arial"/>
                <a:ea typeface="Arial"/>
                <a:cs typeface="Arial"/>
                <a:sym typeface="Arial"/>
              </a:rPr>
              <a:t>か</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⑤</a:t>
            </a:r>
            <a:r>
              <a:rPr b="1" lang="en-US" sz="1100">
                <a:latin typeface="Arial"/>
                <a:ea typeface="Arial"/>
                <a:cs typeface="Arial"/>
                <a:sym typeface="Arial"/>
              </a:rPr>
              <a:t>その他</a:t>
            </a:r>
            <a:r>
              <a:rPr lang="en-US" sz="1100">
                <a:latin typeface="Arial"/>
                <a:ea typeface="Arial"/>
                <a:cs typeface="Arial"/>
                <a:sym typeface="Arial"/>
              </a:rPr>
              <a:t>（字下げなど）の指示 …というように、</a:t>
            </a:r>
            <a:r>
              <a:rPr b="1" lang="en-US" sz="1100">
                <a:latin typeface="Arial"/>
                <a:ea typeface="Arial"/>
                <a:cs typeface="Arial"/>
                <a:sym typeface="Arial"/>
              </a:rPr>
              <a:t>かなり具体的にAIにお願いしている</a:t>
            </a:r>
            <a:r>
              <a:rPr lang="en-US" sz="1100">
                <a:latin typeface="Arial"/>
                <a:ea typeface="Arial"/>
                <a:cs typeface="Arial"/>
                <a:sym typeface="Arial"/>
              </a:rPr>
              <a:t>のが分かりますか？」</a:t>
            </a:r>
            <a:endParaRPr sz="1100">
              <a:latin typeface="Arial"/>
              <a:ea typeface="Arial"/>
              <a:cs typeface="Arial"/>
              <a:sym typeface="Arial"/>
            </a:endParaRPr>
          </a:p>
          <a:p>
            <a:pPr indent="0" lvl="0" marL="0" rtl="0" algn="l">
              <a:lnSpc>
                <a:spcPct val="115000"/>
              </a:lnSpc>
              <a:spcBef>
                <a:spcPts val="1200"/>
              </a:spcBef>
              <a:spcAft>
                <a:spcPts val="1200"/>
              </a:spcAft>
              <a:buNone/>
            </a:pPr>
            <a:r>
              <a:rPr lang="en-US" sz="1100">
                <a:latin typeface="Arial"/>
                <a:ea typeface="Arial"/>
                <a:cs typeface="Arial"/>
                <a:sym typeface="Arial"/>
              </a:rPr>
              <a:t>「このプロンプト集には、他にも</a:t>
            </a:r>
            <a:r>
              <a:rPr b="1" lang="en-US" sz="1100">
                <a:latin typeface="Arial"/>
                <a:ea typeface="Arial"/>
                <a:cs typeface="Arial"/>
                <a:sym typeface="Arial"/>
              </a:rPr>
              <a:t>精神科訪問看護用</a:t>
            </a:r>
            <a:r>
              <a:rPr lang="en-US" sz="1100">
                <a:latin typeface="Arial"/>
                <a:ea typeface="Arial"/>
                <a:cs typeface="Arial"/>
                <a:sym typeface="Arial"/>
              </a:rPr>
              <a:t>や</a:t>
            </a:r>
            <a:r>
              <a:rPr b="1" lang="en-US" sz="1100">
                <a:latin typeface="Arial"/>
                <a:ea typeface="Arial"/>
                <a:cs typeface="Arial"/>
                <a:sym typeface="Arial"/>
              </a:rPr>
              <a:t>リハビリ用</a:t>
            </a:r>
            <a:r>
              <a:rPr lang="en-US" sz="1100">
                <a:latin typeface="Arial"/>
                <a:ea typeface="Arial"/>
                <a:cs typeface="Arial"/>
                <a:sym typeface="Arial"/>
              </a:rPr>
              <a:t>など、いくつかのパターンが用意されています 。皆さんの状況に合わせて、このプロンプトをコピーして、ファイル名や日付、作りたい項目などを少し書き換えて使えばOKです。」</a:t>
            </a:r>
            <a:br>
              <a:rPr lang="en-US" sz="1100">
                <a:latin typeface="Arial"/>
                <a:ea typeface="Arial"/>
                <a:cs typeface="Arial"/>
                <a:sym typeface="Arial"/>
              </a:rPr>
            </a:br>
            <a:r>
              <a:rPr lang="en-US" sz="1100">
                <a:latin typeface="Arial"/>
                <a:ea typeface="Arial"/>
                <a:cs typeface="Arial"/>
                <a:sym typeface="Arial"/>
              </a:rPr>
              <a:t> 「では、実際にこのプロンプトをコピーして、Geminiの入力欄に貼り付けてみましょう。」</a:t>
            </a:r>
            <a:br>
              <a:rPr lang="en-US" sz="1100">
                <a:latin typeface="Arial"/>
                <a:ea typeface="Arial"/>
                <a:cs typeface="Arial"/>
                <a:sym typeface="Arial"/>
              </a:rPr>
            </a:br>
            <a:endParaRPr/>
          </a:p>
        </p:txBody>
      </p:sp>
      <p:sp>
        <p:nvSpPr>
          <p:cNvPr id="146" name="Google Shape;1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E3063"/>
              </a:buClr>
              <a:buSzPts val="1750"/>
              <a:buFont typeface="Instrument Sans"/>
              <a:buNone/>
            </a:pPr>
            <a:r>
              <a:rPr lang="en-US"/>
              <a:t>AIへの第一歩は、正確な情報（看護記録やお手本）を渡す準備から。次に重要なのが「プロンプト」。具体的で分かりやすい指示がカギ！付属の「専用プロンプト集」を使えば、誰でも簡単に的確な指示が出せます。</a:t>
            </a:r>
            <a:endParaRPr sz="950">
              <a:latin typeface="Arial"/>
              <a:ea typeface="Arial"/>
              <a:cs typeface="Arial"/>
              <a:sym typeface="Arial"/>
            </a:endParaRPr>
          </a:p>
          <a:p>
            <a:pPr indent="0" lvl="0" marL="0" rtl="0" algn="l">
              <a:spcBef>
                <a:spcPts val="0"/>
              </a:spcBef>
              <a:spcAft>
                <a:spcPts val="0"/>
              </a:spcAft>
              <a:buNone/>
            </a:pPr>
            <a:r>
              <a:rPr lang="en-US"/>
              <a:t>パート２はここまで！次回はパート３は実際の画面を共有をしながら実演していきます。お楽しみに！ご視聴ありがとうございました。</a:t>
            </a:r>
            <a:endParaRPr/>
          </a:p>
        </p:txBody>
      </p:sp>
      <p:sp>
        <p:nvSpPr>
          <p:cNvPr id="171" name="Google Shape;17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spTree>
      <p:nvGrpSpPr>
        <p:cNvPr id="10" name="Shape 10"/>
        <p:cNvGrpSpPr/>
        <p:nvPr/>
      </p:nvGrpSpPr>
      <p:grpSpPr>
        <a:xfrm>
          <a:off x="0" y="0"/>
          <a:ext cx="0" cy="0"/>
          <a:chOff x="0" y="0"/>
          <a:chExt cx="0" cy="0"/>
        </a:xfrm>
      </p:grpSpPr>
      <p:sp>
        <p:nvSpPr>
          <p:cNvPr id="11" name="Google Shape;11;p2"/>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spTree>
      <p:nvGrpSpPr>
        <p:cNvPr id="37" name="Shape 37"/>
        <p:cNvGrpSpPr/>
        <p:nvPr/>
      </p:nvGrpSpPr>
      <p:grpSpPr>
        <a:xfrm>
          <a:off x="0" y="0"/>
          <a:ext cx="0" cy="0"/>
          <a:chOff x="0" y="0"/>
          <a:chExt cx="0" cy="0"/>
        </a:xfrm>
      </p:grpSpPr>
      <p:sp>
        <p:nvSpPr>
          <p:cNvPr id="38" name="Google Shape;38;p11"/>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1"/>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master">
  <p:cSld name="Slide 11 master">
    <p:spTree>
      <p:nvGrpSpPr>
        <p:cNvPr id="40" name="Shape 40"/>
        <p:cNvGrpSpPr/>
        <p:nvPr/>
      </p:nvGrpSpPr>
      <p:grpSpPr>
        <a:xfrm>
          <a:off x="0" y="0"/>
          <a:ext cx="0" cy="0"/>
          <a:chOff x="0" y="0"/>
          <a:chExt cx="0" cy="0"/>
        </a:xfrm>
      </p:grpSpPr>
      <p:sp>
        <p:nvSpPr>
          <p:cNvPr id="41" name="Google Shape;41;p12"/>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2"/>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master">
  <p:cSld name="Slide 12 master">
    <p:spTree>
      <p:nvGrpSpPr>
        <p:cNvPr id="43" name="Shape 43"/>
        <p:cNvGrpSpPr/>
        <p:nvPr/>
      </p:nvGrpSpPr>
      <p:grpSpPr>
        <a:xfrm>
          <a:off x="0" y="0"/>
          <a:ext cx="0" cy="0"/>
          <a:chOff x="0" y="0"/>
          <a:chExt cx="0" cy="0"/>
        </a:xfrm>
      </p:grpSpPr>
      <p:sp>
        <p:nvSpPr>
          <p:cNvPr id="44" name="Google Shape;44;p13"/>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3"/>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master">
  <p:cSld name="Slide 13 master">
    <p:spTree>
      <p:nvGrpSpPr>
        <p:cNvPr id="46" name="Shape 46"/>
        <p:cNvGrpSpPr/>
        <p:nvPr/>
      </p:nvGrpSpPr>
      <p:grpSpPr>
        <a:xfrm>
          <a:off x="0" y="0"/>
          <a:ext cx="0" cy="0"/>
          <a:chOff x="0" y="0"/>
          <a:chExt cx="0" cy="0"/>
        </a:xfrm>
      </p:grpSpPr>
      <p:sp>
        <p:nvSpPr>
          <p:cNvPr id="47" name="Google Shape;47;p14"/>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4"/>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4 master">
  <p:cSld name="Slide 14 master">
    <p:spTree>
      <p:nvGrpSpPr>
        <p:cNvPr id="49" name="Shape 49"/>
        <p:cNvGrpSpPr/>
        <p:nvPr/>
      </p:nvGrpSpPr>
      <p:grpSpPr>
        <a:xfrm>
          <a:off x="0" y="0"/>
          <a:ext cx="0" cy="0"/>
          <a:chOff x="0" y="0"/>
          <a:chExt cx="0" cy="0"/>
        </a:xfrm>
      </p:grpSpPr>
      <p:sp>
        <p:nvSpPr>
          <p:cNvPr id="50" name="Google Shape;50;p15"/>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5"/>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2" name="Shape 5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spTree>
      <p:nvGrpSpPr>
        <p:cNvPr id="13" name="Shape 13"/>
        <p:cNvGrpSpPr/>
        <p:nvPr/>
      </p:nvGrpSpPr>
      <p:grpSpPr>
        <a:xfrm>
          <a:off x="0" y="0"/>
          <a:ext cx="0" cy="0"/>
          <a:chOff x="0" y="0"/>
          <a:chExt cx="0" cy="0"/>
        </a:xfrm>
      </p:grpSpPr>
      <p:sp>
        <p:nvSpPr>
          <p:cNvPr id="14" name="Google Shape;14;p3"/>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spTree>
      <p:nvGrpSpPr>
        <p:cNvPr id="16" name="Shape 16"/>
        <p:cNvGrpSpPr/>
        <p:nvPr/>
      </p:nvGrpSpPr>
      <p:grpSpPr>
        <a:xfrm>
          <a:off x="0" y="0"/>
          <a:ext cx="0" cy="0"/>
          <a:chOff x="0" y="0"/>
          <a:chExt cx="0" cy="0"/>
        </a:xfrm>
      </p:grpSpPr>
      <p:sp>
        <p:nvSpPr>
          <p:cNvPr id="17" name="Google Shape;17;p4"/>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19" name="Shape 19"/>
        <p:cNvGrpSpPr/>
        <p:nvPr/>
      </p:nvGrpSpPr>
      <p:grpSpPr>
        <a:xfrm>
          <a:off x="0" y="0"/>
          <a:ext cx="0" cy="0"/>
          <a:chOff x="0" y="0"/>
          <a:chExt cx="0" cy="0"/>
        </a:xfrm>
      </p:grpSpPr>
      <p:sp>
        <p:nvSpPr>
          <p:cNvPr id="20" name="Google Shape;20;p5"/>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5"/>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spTree>
      <p:nvGrpSpPr>
        <p:cNvPr id="22" name="Shape 22"/>
        <p:cNvGrpSpPr/>
        <p:nvPr/>
      </p:nvGrpSpPr>
      <p:grpSpPr>
        <a:xfrm>
          <a:off x="0" y="0"/>
          <a:ext cx="0" cy="0"/>
          <a:chOff x="0" y="0"/>
          <a:chExt cx="0" cy="0"/>
        </a:xfrm>
      </p:grpSpPr>
      <p:sp>
        <p:nvSpPr>
          <p:cNvPr id="23" name="Google Shape;23;p6"/>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6"/>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spTree>
      <p:nvGrpSpPr>
        <p:cNvPr id="25" name="Shape 25"/>
        <p:cNvGrpSpPr/>
        <p:nvPr/>
      </p:nvGrpSpPr>
      <p:grpSpPr>
        <a:xfrm>
          <a:off x="0" y="0"/>
          <a:ext cx="0" cy="0"/>
          <a:chOff x="0" y="0"/>
          <a:chExt cx="0" cy="0"/>
        </a:xfrm>
      </p:grpSpPr>
      <p:sp>
        <p:nvSpPr>
          <p:cNvPr id="26" name="Google Shape;26;p7"/>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7"/>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spTree>
      <p:nvGrpSpPr>
        <p:cNvPr id="28" name="Shape 28"/>
        <p:cNvGrpSpPr/>
        <p:nvPr/>
      </p:nvGrpSpPr>
      <p:grpSpPr>
        <a:xfrm>
          <a:off x="0" y="0"/>
          <a:ext cx="0" cy="0"/>
          <a:chOff x="0" y="0"/>
          <a:chExt cx="0" cy="0"/>
        </a:xfrm>
      </p:grpSpPr>
      <p:sp>
        <p:nvSpPr>
          <p:cNvPr id="29" name="Google Shape;29;p8"/>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8"/>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spTree>
      <p:nvGrpSpPr>
        <p:cNvPr id="31" name="Shape 31"/>
        <p:cNvGrpSpPr/>
        <p:nvPr/>
      </p:nvGrpSpPr>
      <p:grpSpPr>
        <a:xfrm>
          <a:off x="0" y="0"/>
          <a:ext cx="0" cy="0"/>
          <a:chOff x="0" y="0"/>
          <a:chExt cx="0" cy="0"/>
        </a:xfrm>
      </p:grpSpPr>
      <p:sp>
        <p:nvSpPr>
          <p:cNvPr id="32" name="Google Shape;32;p9"/>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9"/>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spTree>
      <p:nvGrpSpPr>
        <p:cNvPr id="34" name="Shape 34"/>
        <p:cNvGrpSpPr/>
        <p:nvPr/>
      </p:nvGrpSpPr>
      <p:grpSpPr>
        <a:xfrm>
          <a:off x="0" y="0"/>
          <a:ext cx="0" cy="0"/>
          <a:chOff x="0" y="0"/>
          <a:chExt cx="0" cy="0"/>
        </a:xfrm>
      </p:grpSpPr>
      <p:sp>
        <p:nvSpPr>
          <p:cNvPr id="35" name="Google Shape;35;p10"/>
          <p:cNvSpPr/>
          <p:nvPr/>
        </p:nvSpPr>
        <p:spPr>
          <a:xfrm>
            <a:off x="0" y="0"/>
            <a:ext cx="14630400" cy="8229600"/>
          </a:xfrm>
          <a:prstGeom prst="rect">
            <a:avLst/>
          </a:prstGeom>
          <a:solidFill>
            <a:srgbClr val="DEE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0"/>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descr="preencoded.png" id="58" name="Google Shape;58;p17"/>
          <p:cNvPicPr preferRelativeResize="0"/>
          <p:nvPr/>
        </p:nvPicPr>
        <p:blipFill rotWithShape="1">
          <a:blip r:embed="rId3">
            <a:alphaModFix/>
          </a:blip>
          <a:srcRect b="0" l="0" r="0" t="0"/>
          <a:stretch/>
        </p:blipFill>
        <p:spPr>
          <a:xfrm>
            <a:off x="0" y="0"/>
            <a:ext cx="5760720" cy="8229600"/>
          </a:xfrm>
          <a:prstGeom prst="rect">
            <a:avLst/>
          </a:prstGeom>
          <a:noFill/>
          <a:ln>
            <a:noFill/>
          </a:ln>
        </p:spPr>
      </p:pic>
      <p:sp>
        <p:nvSpPr>
          <p:cNvPr id="59" name="Google Shape;59;p17"/>
          <p:cNvSpPr/>
          <p:nvPr/>
        </p:nvSpPr>
        <p:spPr>
          <a:xfrm>
            <a:off x="5339850" y="2074300"/>
            <a:ext cx="9018600" cy="23616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091C53"/>
              </a:buClr>
              <a:buSzPts val="4450"/>
              <a:buFont typeface="Instrument Sans"/>
              <a:buNone/>
            </a:pPr>
            <a:r>
              <a:rPr lang="en-US" sz="4450">
                <a:solidFill>
                  <a:srgbClr val="091C53"/>
                </a:solidFill>
                <a:latin typeface="Instrument Sans"/>
                <a:ea typeface="Instrument Sans"/>
                <a:cs typeface="Instrument Sans"/>
                <a:sym typeface="Instrument Sans"/>
              </a:rPr>
              <a:t>AI講座 </a:t>
            </a:r>
            <a:r>
              <a:rPr b="0" i="0" lang="en-US" sz="4450" u="none" cap="none" strike="noStrike">
                <a:solidFill>
                  <a:srgbClr val="091C53"/>
                </a:solidFill>
                <a:latin typeface="Instrument Sans"/>
                <a:ea typeface="Instrument Sans"/>
                <a:cs typeface="Instrument Sans"/>
                <a:sym typeface="Instrument Sans"/>
              </a:rPr>
              <a:t>第3回</a:t>
            </a:r>
            <a:endParaRPr sz="4450">
              <a:solidFill>
                <a:srgbClr val="091C53"/>
              </a:solidFill>
              <a:latin typeface="Instrument Sans"/>
              <a:ea typeface="Instrument Sans"/>
              <a:cs typeface="Instrument Sans"/>
              <a:sym typeface="Instrument Sans"/>
            </a:endParaRPr>
          </a:p>
          <a:p>
            <a:pPr indent="0" lvl="0" marL="0" marR="0" rtl="0" algn="l">
              <a:lnSpc>
                <a:spcPct val="124719"/>
              </a:lnSpc>
              <a:spcBef>
                <a:spcPts val="0"/>
              </a:spcBef>
              <a:spcAft>
                <a:spcPts val="0"/>
              </a:spcAft>
              <a:buClr>
                <a:srgbClr val="091C53"/>
              </a:buClr>
              <a:buSzPts val="4450"/>
              <a:buFont typeface="Instrument Sans"/>
              <a:buNone/>
            </a:pPr>
            <a:r>
              <a:rPr b="0" i="0" lang="en-US" sz="4450" u="none" cap="none" strike="noStrike">
                <a:solidFill>
                  <a:srgbClr val="091C53"/>
                </a:solidFill>
                <a:latin typeface="Instrument Sans"/>
                <a:ea typeface="Instrument Sans"/>
                <a:cs typeface="Instrument Sans"/>
                <a:sym typeface="Instrument Sans"/>
              </a:rPr>
              <a:t>あっという間! Geminiにお願いして報告書を作ってみよう!</a:t>
            </a:r>
            <a:endParaRPr b="0" i="0" sz="4450" u="none" cap="none" strike="noStrike"/>
          </a:p>
        </p:txBody>
      </p:sp>
      <p:sp>
        <p:nvSpPr>
          <p:cNvPr id="60" name="Google Shape;60;p17"/>
          <p:cNvSpPr/>
          <p:nvPr/>
        </p:nvSpPr>
        <p:spPr>
          <a:xfrm>
            <a:off x="5527725" y="4873875"/>
            <a:ext cx="9102600" cy="11838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lang="en-US" sz="2250">
                <a:solidFill>
                  <a:srgbClr val="1E3063"/>
                </a:solidFill>
                <a:latin typeface="Instrument Sans"/>
                <a:ea typeface="Instrument Sans"/>
                <a:cs typeface="Instrument Sans"/>
                <a:sym typeface="Instrument Sans"/>
              </a:rPr>
              <a:t>ーパート２ー</a:t>
            </a:r>
            <a:endParaRPr sz="2250">
              <a:solidFill>
                <a:srgbClr val="1E3063"/>
              </a:solidFill>
              <a:latin typeface="Instrument Sans"/>
              <a:ea typeface="Instrument Sans"/>
              <a:cs typeface="Instrument Sans"/>
              <a:sym typeface="Instrument Sans"/>
            </a:endParaRPr>
          </a:p>
          <a:p>
            <a:pPr indent="0" lvl="0" marL="0" marR="0" rtl="0" algn="l">
              <a:lnSpc>
                <a:spcPct val="162857"/>
              </a:lnSpc>
              <a:spcBef>
                <a:spcPts val="0"/>
              </a:spcBef>
              <a:spcAft>
                <a:spcPts val="0"/>
              </a:spcAft>
              <a:buClr>
                <a:srgbClr val="1E3063"/>
              </a:buClr>
              <a:buSzPts val="1750"/>
              <a:buFont typeface="Instrument Sans"/>
              <a:buNone/>
            </a:pPr>
            <a:r>
              <a:rPr lang="en-US" sz="2250">
                <a:solidFill>
                  <a:srgbClr val="1E3063"/>
                </a:solidFill>
                <a:latin typeface="Instrument Sans"/>
                <a:ea typeface="Instrument Sans"/>
                <a:cs typeface="Instrument Sans"/>
                <a:sym typeface="Instrument Sans"/>
              </a:rPr>
              <a:t>Geminiにお任せ！記録準備と的確な"お願い"のコツ のステップとコツ</a:t>
            </a:r>
            <a:endParaRPr b="0" i="0" sz="2250" u="none" cap="none" strike="noStrike"/>
          </a:p>
        </p:txBody>
      </p:sp>
      <p:sp>
        <p:nvSpPr>
          <p:cNvPr id="61" name="Google Shape;61;p17"/>
          <p:cNvSpPr/>
          <p:nvPr/>
        </p:nvSpPr>
        <p:spPr>
          <a:xfrm>
            <a:off x="9518456" y="6777497"/>
            <a:ext cx="5028000" cy="523800"/>
          </a:xfrm>
          <a:prstGeom prst="rect">
            <a:avLst/>
          </a:prstGeom>
          <a:noFill/>
          <a:ln>
            <a:noFill/>
          </a:ln>
        </p:spPr>
        <p:txBody>
          <a:bodyPr anchorCtr="0" anchor="t" bIns="0" lIns="0" spcFirstLastPara="1" rIns="0" wrap="square" tIns="0">
            <a:noAutofit/>
          </a:bodyPr>
          <a:lstStyle/>
          <a:p>
            <a:pPr indent="0" lvl="0" marL="0" marR="0" rtl="0" algn="l">
              <a:lnSpc>
                <a:spcPct val="140909"/>
              </a:lnSpc>
              <a:spcBef>
                <a:spcPts val="0"/>
              </a:spcBef>
              <a:spcAft>
                <a:spcPts val="0"/>
              </a:spcAft>
              <a:buClr>
                <a:srgbClr val="1E3063"/>
              </a:buClr>
              <a:buSzPts val="2200"/>
              <a:buFont typeface="Instrument Sans"/>
              <a:buNone/>
            </a:pPr>
            <a:r>
              <a:rPr b="1" lang="en-US" sz="2200">
                <a:solidFill>
                  <a:srgbClr val="1E3063"/>
                </a:solidFill>
                <a:latin typeface="Instrument Sans"/>
                <a:ea typeface="Instrument Sans"/>
                <a:cs typeface="Instrument Sans"/>
                <a:sym typeface="Instrument Sans"/>
              </a:rPr>
              <a:t>定着採用株式会社　永田一平</a:t>
            </a:r>
            <a:endParaRPr b="0" i="0" sz="2200" u="none" cap="none" strike="noStrike"/>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preencoded.png" id="67" name="Google Shape;67;p18"/>
          <p:cNvPicPr preferRelativeResize="0"/>
          <p:nvPr/>
        </p:nvPicPr>
        <p:blipFill rotWithShape="1">
          <a:blip r:embed="rId3">
            <a:alphaModFix/>
          </a:blip>
          <a:srcRect b="0" l="0" r="0" t="0"/>
          <a:stretch/>
        </p:blipFill>
        <p:spPr>
          <a:xfrm>
            <a:off x="8869680" y="0"/>
            <a:ext cx="5760720" cy="8229600"/>
          </a:xfrm>
          <a:prstGeom prst="rect">
            <a:avLst/>
          </a:prstGeom>
          <a:noFill/>
          <a:ln>
            <a:noFill/>
          </a:ln>
        </p:spPr>
      </p:pic>
      <p:sp>
        <p:nvSpPr>
          <p:cNvPr id="68" name="Google Shape;68;p18"/>
          <p:cNvSpPr/>
          <p:nvPr/>
        </p:nvSpPr>
        <p:spPr>
          <a:xfrm>
            <a:off x="341950" y="533600"/>
            <a:ext cx="8527800" cy="26514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091C53"/>
              </a:buClr>
              <a:buSzPts val="4450"/>
              <a:buFont typeface="Instrument Sans"/>
              <a:buNone/>
            </a:pPr>
            <a:r>
              <a:rPr b="0" i="0" lang="en-US" sz="4450" u="none" cap="none" strike="noStrike">
                <a:solidFill>
                  <a:srgbClr val="091C53"/>
                </a:solidFill>
                <a:latin typeface="Instrument Sans"/>
                <a:ea typeface="Instrument Sans"/>
                <a:cs typeface="Instrument Sans"/>
                <a:sym typeface="Instrument Sans"/>
              </a:rPr>
              <a:t>パート2</a:t>
            </a:r>
            <a:endParaRPr sz="4450">
              <a:solidFill>
                <a:srgbClr val="091C53"/>
              </a:solidFill>
              <a:latin typeface="Instrument Sans"/>
              <a:ea typeface="Instrument Sans"/>
              <a:cs typeface="Instrument Sans"/>
              <a:sym typeface="Instrument Sans"/>
            </a:endParaRPr>
          </a:p>
          <a:p>
            <a:pPr indent="0" lvl="0" marL="0" marR="0" rtl="0" algn="l">
              <a:lnSpc>
                <a:spcPct val="124719"/>
              </a:lnSpc>
              <a:spcBef>
                <a:spcPts val="0"/>
              </a:spcBef>
              <a:spcAft>
                <a:spcPts val="0"/>
              </a:spcAft>
              <a:buClr>
                <a:srgbClr val="091C53"/>
              </a:buClr>
              <a:buSzPts val="4450"/>
              <a:buFont typeface="Instrument Sans"/>
              <a:buNone/>
            </a:pPr>
            <a:r>
              <a:rPr b="0" i="0" lang="en-US" sz="4450" u="none" cap="none" strike="noStrike">
                <a:solidFill>
                  <a:srgbClr val="091C53"/>
                </a:solidFill>
                <a:latin typeface="Instrument Sans"/>
                <a:ea typeface="Instrument Sans"/>
                <a:cs typeface="Instrument Sans"/>
                <a:sym typeface="Instrument Sans"/>
              </a:rPr>
              <a:t> Geminiにお任せ！</a:t>
            </a:r>
            <a:endParaRPr b="0" i="0" sz="4450" u="none" cap="none" strike="noStrike">
              <a:solidFill>
                <a:srgbClr val="091C53"/>
              </a:solidFill>
              <a:latin typeface="Instrument Sans"/>
              <a:ea typeface="Instrument Sans"/>
              <a:cs typeface="Instrument Sans"/>
              <a:sym typeface="Instrument Sans"/>
            </a:endParaRPr>
          </a:p>
          <a:p>
            <a:pPr indent="0" lvl="0" marL="0" marR="0" rtl="0" algn="l">
              <a:lnSpc>
                <a:spcPct val="124719"/>
              </a:lnSpc>
              <a:spcBef>
                <a:spcPts val="0"/>
              </a:spcBef>
              <a:spcAft>
                <a:spcPts val="0"/>
              </a:spcAft>
              <a:buClr>
                <a:srgbClr val="091C53"/>
              </a:buClr>
              <a:buSzPts val="4450"/>
              <a:buFont typeface="Instrument Sans"/>
              <a:buNone/>
            </a:pPr>
            <a:r>
              <a:rPr b="0" i="0" lang="en-US" sz="4450" u="none" cap="none" strike="noStrike">
                <a:solidFill>
                  <a:srgbClr val="091C53"/>
                </a:solidFill>
                <a:latin typeface="Instrument Sans"/>
                <a:ea typeface="Instrument Sans"/>
                <a:cs typeface="Instrument Sans"/>
                <a:sym typeface="Instrument Sans"/>
              </a:rPr>
              <a:t>記録準備</a:t>
            </a:r>
            <a:r>
              <a:rPr lang="en-US" sz="4450">
                <a:solidFill>
                  <a:srgbClr val="091C53"/>
                </a:solidFill>
                <a:latin typeface="Instrument Sans"/>
                <a:ea typeface="Instrument Sans"/>
                <a:cs typeface="Instrument Sans"/>
                <a:sym typeface="Instrument Sans"/>
              </a:rPr>
              <a:t>・</a:t>
            </a:r>
            <a:r>
              <a:rPr b="0" i="0" lang="en-US" sz="4450" u="none" cap="none" strike="noStrike">
                <a:solidFill>
                  <a:srgbClr val="091C53"/>
                </a:solidFill>
                <a:latin typeface="Instrument Sans"/>
                <a:ea typeface="Instrument Sans"/>
                <a:cs typeface="Instrument Sans"/>
                <a:sym typeface="Instrument Sans"/>
              </a:rPr>
              <a:t>的確な"お願い"のコツ</a:t>
            </a:r>
            <a:endParaRPr b="0" i="0" sz="4450" u="none" cap="none" strike="noStrike"/>
          </a:p>
        </p:txBody>
      </p:sp>
      <p:sp>
        <p:nvSpPr>
          <p:cNvPr id="69" name="Google Shape;69;p18"/>
          <p:cNvSpPr/>
          <p:nvPr/>
        </p:nvSpPr>
        <p:spPr>
          <a:xfrm>
            <a:off x="605000" y="3367878"/>
            <a:ext cx="7745100" cy="8760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AIに情報を提供し、的確に「お願い」をするためのステップとコツを詳しく見ていきます。</a:t>
            </a:r>
            <a:endParaRPr b="0" i="0" sz="1750" u="none" cap="none" strike="noStrike"/>
          </a:p>
        </p:txBody>
      </p:sp>
      <p:sp>
        <p:nvSpPr>
          <p:cNvPr id="70" name="Google Shape;70;p18"/>
          <p:cNvSpPr/>
          <p:nvPr/>
        </p:nvSpPr>
        <p:spPr>
          <a:xfrm>
            <a:off x="793790" y="4499015"/>
            <a:ext cx="510302" cy="510302"/>
          </a:xfrm>
          <a:prstGeom prst="roundRect">
            <a:avLst>
              <a:gd fmla="val 40005"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8"/>
          <p:cNvSpPr/>
          <p:nvPr/>
        </p:nvSpPr>
        <p:spPr>
          <a:xfrm>
            <a:off x="1530906" y="4576882"/>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2200"/>
              <a:buFont typeface="Instrument Sans"/>
              <a:buNone/>
            </a:pPr>
            <a:r>
              <a:rPr b="0" i="0" lang="en-US" sz="2400" u="sng" cap="none" strike="noStrike">
                <a:solidFill>
                  <a:srgbClr val="1E3063"/>
                </a:solidFill>
                <a:latin typeface="Instrument Sans"/>
                <a:ea typeface="Instrument Sans"/>
                <a:cs typeface="Instrument Sans"/>
                <a:sym typeface="Instrument Sans"/>
              </a:rPr>
              <a:t>実際の画面操作</a:t>
            </a:r>
            <a:endParaRPr b="0" i="0" sz="2400" u="sng" cap="none" strike="noStrike"/>
          </a:p>
        </p:txBody>
      </p:sp>
      <p:sp>
        <p:nvSpPr>
          <p:cNvPr id="72" name="Google Shape;72;p18"/>
          <p:cNvSpPr/>
          <p:nvPr/>
        </p:nvSpPr>
        <p:spPr>
          <a:xfrm>
            <a:off x="1055950" y="5067300"/>
            <a:ext cx="3657900" cy="7257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AIに情報を提供する具体的な</a:t>
            </a:r>
            <a:endParaRPr b="0" i="0" sz="2050" u="none" cap="none" strike="noStrike">
              <a:solidFill>
                <a:srgbClr val="1E3063"/>
              </a:solidFill>
              <a:latin typeface="Instrument Sans"/>
              <a:ea typeface="Instrument Sans"/>
              <a:cs typeface="Instrument Sans"/>
              <a:sym typeface="Instrument Sans"/>
            </a:endParaRPr>
          </a:p>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方法をお見せします。</a:t>
            </a:r>
            <a:endParaRPr b="0" i="0" sz="2050" u="none" cap="none" strike="noStrike"/>
          </a:p>
        </p:txBody>
      </p:sp>
      <p:sp>
        <p:nvSpPr>
          <p:cNvPr id="73" name="Google Shape;73;p18"/>
          <p:cNvSpPr/>
          <p:nvPr/>
        </p:nvSpPr>
        <p:spPr>
          <a:xfrm>
            <a:off x="4713803" y="4499015"/>
            <a:ext cx="510302" cy="510302"/>
          </a:xfrm>
          <a:prstGeom prst="roundRect">
            <a:avLst>
              <a:gd fmla="val 40005"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8"/>
          <p:cNvSpPr/>
          <p:nvPr/>
        </p:nvSpPr>
        <p:spPr>
          <a:xfrm>
            <a:off x="5450919" y="4576882"/>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2200"/>
              <a:buFont typeface="Instrument Sans"/>
              <a:buNone/>
            </a:pPr>
            <a:r>
              <a:rPr b="0" i="0" lang="en-US" sz="2400" u="sng" cap="none" strike="noStrike">
                <a:solidFill>
                  <a:srgbClr val="1E3063"/>
                </a:solidFill>
                <a:latin typeface="Instrument Sans"/>
                <a:ea typeface="Instrument Sans"/>
                <a:cs typeface="Instrument Sans"/>
                <a:sym typeface="Instrument Sans"/>
              </a:rPr>
              <a:t>的確なお願いのコツ</a:t>
            </a:r>
            <a:endParaRPr b="0" i="0" sz="2400" u="sng" cap="none" strike="noStrike"/>
          </a:p>
        </p:txBody>
      </p:sp>
      <p:sp>
        <p:nvSpPr>
          <p:cNvPr id="75" name="Google Shape;75;p18"/>
          <p:cNvSpPr/>
          <p:nvPr/>
        </p:nvSpPr>
        <p:spPr>
          <a:xfrm>
            <a:off x="5450925" y="5067300"/>
            <a:ext cx="3045600" cy="8760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効果的な指示の出し方を学びます。</a:t>
            </a:r>
            <a:endParaRPr b="0" i="0" sz="2050" u="none" cap="none" strike="noStrike"/>
          </a:p>
        </p:txBody>
      </p:sp>
      <p:sp>
        <p:nvSpPr>
          <p:cNvPr id="76" name="Google Shape;76;p18"/>
          <p:cNvSpPr/>
          <p:nvPr/>
        </p:nvSpPr>
        <p:spPr>
          <a:xfrm>
            <a:off x="793790" y="6246733"/>
            <a:ext cx="510302" cy="510302"/>
          </a:xfrm>
          <a:prstGeom prst="roundRect">
            <a:avLst>
              <a:gd fmla="val 40005"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8"/>
          <p:cNvSpPr/>
          <p:nvPr/>
        </p:nvSpPr>
        <p:spPr>
          <a:xfrm>
            <a:off x="1530899" y="6324600"/>
            <a:ext cx="3183000" cy="354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2200"/>
              <a:buFont typeface="Instrument Sans"/>
              <a:buNone/>
            </a:pPr>
            <a:r>
              <a:rPr b="0" i="0" lang="en-US" sz="2400" u="none" cap="none" strike="noStrike">
                <a:solidFill>
                  <a:srgbClr val="1E3063"/>
                </a:solidFill>
                <a:latin typeface="Instrument Sans"/>
                <a:ea typeface="Instrument Sans"/>
                <a:cs typeface="Instrument Sans"/>
                <a:sym typeface="Instrument Sans"/>
              </a:rPr>
              <a:t>ステップバイステップ</a:t>
            </a:r>
            <a:endParaRPr b="0" i="0" sz="2400" u="none" cap="none" strike="noStrike"/>
          </a:p>
        </p:txBody>
      </p:sp>
      <p:sp>
        <p:nvSpPr>
          <p:cNvPr id="78" name="Google Shape;78;p18"/>
          <p:cNvSpPr/>
          <p:nvPr/>
        </p:nvSpPr>
        <p:spPr>
          <a:xfrm>
            <a:off x="1073706" y="7043618"/>
            <a:ext cx="6819300" cy="3630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詳しい手順を一つずつ確認していきます。</a:t>
            </a:r>
            <a:endParaRPr b="0" i="0" sz="2050" u="none" cap="none" strike="noStrike"/>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preencoded.png" id="84" name="Google Shape;84;p19"/>
          <p:cNvPicPr preferRelativeResize="0"/>
          <p:nvPr/>
        </p:nvPicPr>
        <p:blipFill rotWithShape="1">
          <a:blip r:embed="rId3">
            <a:alphaModFix/>
          </a:blip>
          <a:srcRect b="0" l="0" r="0" t="0"/>
          <a:stretch/>
        </p:blipFill>
        <p:spPr>
          <a:xfrm>
            <a:off x="0" y="0"/>
            <a:ext cx="14630400" cy="2976920"/>
          </a:xfrm>
          <a:prstGeom prst="rect">
            <a:avLst/>
          </a:prstGeom>
          <a:noFill/>
          <a:ln>
            <a:noFill/>
          </a:ln>
        </p:spPr>
      </p:pic>
      <p:sp>
        <p:nvSpPr>
          <p:cNvPr id="85" name="Google Shape;85;p19"/>
          <p:cNvSpPr/>
          <p:nvPr/>
        </p:nvSpPr>
        <p:spPr>
          <a:xfrm>
            <a:off x="793790" y="3535085"/>
            <a:ext cx="6565106" cy="708779"/>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091C53"/>
              </a:buClr>
              <a:buSzPts val="4450"/>
              <a:buFont typeface="Instrument Sans"/>
              <a:buNone/>
            </a:pPr>
            <a:r>
              <a:rPr b="0" i="0" lang="en-US" sz="4450" u="none" cap="none" strike="noStrike">
                <a:solidFill>
                  <a:srgbClr val="091C53"/>
                </a:solidFill>
                <a:latin typeface="Instrument Sans"/>
                <a:ea typeface="Instrument Sans"/>
                <a:cs typeface="Instrument Sans"/>
                <a:sym typeface="Instrument Sans"/>
              </a:rPr>
              <a:t>実演は大きく3ステップ！</a:t>
            </a:r>
            <a:endParaRPr b="0" i="0" sz="4450" u="none" cap="none" strike="noStrike"/>
          </a:p>
        </p:txBody>
      </p:sp>
      <p:sp>
        <p:nvSpPr>
          <p:cNvPr id="86" name="Google Shape;86;p19"/>
          <p:cNvSpPr/>
          <p:nvPr/>
        </p:nvSpPr>
        <p:spPr>
          <a:xfrm>
            <a:off x="793790" y="4584025"/>
            <a:ext cx="13042821"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450" u="none" cap="none" strike="noStrike">
                <a:solidFill>
                  <a:srgbClr val="1E3063"/>
                </a:solidFill>
                <a:latin typeface="Instrument Sans"/>
                <a:ea typeface="Instrument Sans"/>
                <a:cs typeface="Instrument Sans"/>
                <a:sym typeface="Instrument Sans"/>
              </a:rPr>
              <a:t>では、早速</a:t>
            </a:r>
            <a:r>
              <a:rPr lang="en-US" sz="2450">
                <a:solidFill>
                  <a:srgbClr val="1E3063"/>
                </a:solidFill>
                <a:latin typeface="Instrument Sans"/>
                <a:ea typeface="Instrument Sans"/>
                <a:cs typeface="Instrument Sans"/>
                <a:sym typeface="Instrument Sans"/>
              </a:rPr>
              <a:t>進めて</a:t>
            </a:r>
            <a:r>
              <a:rPr b="0" i="0" lang="en-US" sz="2450" u="none" cap="none" strike="noStrike">
                <a:solidFill>
                  <a:srgbClr val="1E3063"/>
                </a:solidFill>
                <a:latin typeface="Instrument Sans"/>
                <a:ea typeface="Instrument Sans"/>
                <a:cs typeface="Instrument Sans"/>
                <a:sym typeface="Instrument Sans"/>
              </a:rPr>
              <a:t>いきましょう! ステップは大きく3つです。</a:t>
            </a:r>
            <a:endParaRPr b="0" i="0" sz="2450" u="none" cap="none" strike="noStrike"/>
          </a:p>
        </p:txBody>
      </p:sp>
      <p:pic>
        <p:nvPicPr>
          <p:cNvPr descr="preencoded.png" id="87" name="Google Shape;87;p19"/>
          <p:cNvPicPr preferRelativeResize="0"/>
          <p:nvPr/>
        </p:nvPicPr>
        <p:blipFill rotWithShape="1">
          <a:blip r:embed="rId4">
            <a:alphaModFix/>
          </a:blip>
          <a:srcRect b="0" l="0" r="0" t="0"/>
          <a:stretch/>
        </p:blipFill>
        <p:spPr>
          <a:xfrm>
            <a:off x="793790" y="5202079"/>
            <a:ext cx="4347567" cy="907256"/>
          </a:xfrm>
          <a:prstGeom prst="rect">
            <a:avLst/>
          </a:prstGeom>
          <a:noFill/>
          <a:ln>
            <a:noFill/>
          </a:ln>
        </p:spPr>
      </p:pic>
      <p:sp>
        <p:nvSpPr>
          <p:cNvPr id="88" name="Google Shape;88;p19"/>
          <p:cNvSpPr/>
          <p:nvPr/>
        </p:nvSpPr>
        <p:spPr>
          <a:xfrm>
            <a:off x="1020604" y="6449497"/>
            <a:ext cx="2835300" cy="354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2200"/>
              <a:buFont typeface="Instrument Sans"/>
              <a:buNone/>
            </a:pPr>
            <a:r>
              <a:rPr b="0" i="0" lang="en-US" sz="2400" u="none" cap="none" strike="noStrike">
                <a:solidFill>
                  <a:srgbClr val="1E3063"/>
                </a:solidFill>
                <a:latin typeface="Instrument Sans"/>
                <a:ea typeface="Instrument Sans"/>
                <a:cs typeface="Instrument Sans"/>
                <a:sym typeface="Instrument Sans"/>
              </a:rPr>
              <a:t>材料準備</a:t>
            </a:r>
            <a:endParaRPr b="0" i="0" sz="2400" u="none" cap="none" strike="noStrike"/>
          </a:p>
        </p:txBody>
      </p:sp>
      <p:sp>
        <p:nvSpPr>
          <p:cNvPr id="89" name="Google Shape;89;p19"/>
          <p:cNvSpPr/>
          <p:nvPr/>
        </p:nvSpPr>
        <p:spPr>
          <a:xfrm>
            <a:off x="1020604" y="6939915"/>
            <a:ext cx="3893939"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記録とお手本をAIに渡す</a:t>
            </a:r>
            <a:endParaRPr b="0" i="0" sz="2050" u="none" cap="none" strike="noStrike"/>
          </a:p>
        </p:txBody>
      </p:sp>
      <p:pic>
        <p:nvPicPr>
          <p:cNvPr descr="preencoded.png" id="90" name="Google Shape;90;p19"/>
          <p:cNvPicPr preferRelativeResize="0"/>
          <p:nvPr/>
        </p:nvPicPr>
        <p:blipFill rotWithShape="1">
          <a:blip r:embed="rId5">
            <a:alphaModFix/>
          </a:blip>
          <a:srcRect b="0" l="0" r="0" t="0"/>
          <a:stretch/>
        </p:blipFill>
        <p:spPr>
          <a:xfrm>
            <a:off x="5141357" y="5202079"/>
            <a:ext cx="4347567" cy="907256"/>
          </a:xfrm>
          <a:prstGeom prst="rect">
            <a:avLst/>
          </a:prstGeom>
          <a:noFill/>
          <a:ln>
            <a:noFill/>
          </a:ln>
        </p:spPr>
      </p:pic>
      <p:sp>
        <p:nvSpPr>
          <p:cNvPr id="91" name="Google Shape;91;p19"/>
          <p:cNvSpPr/>
          <p:nvPr/>
        </p:nvSpPr>
        <p:spPr>
          <a:xfrm>
            <a:off x="5368171" y="6449497"/>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2200"/>
              <a:buFont typeface="Instrument Sans"/>
              <a:buNone/>
            </a:pPr>
            <a:r>
              <a:rPr b="0" i="0" lang="en-US" sz="2400" u="none" cap="none" strike="noStrike">
                <a:solidFill>
                  <a:srgbClr val="1E3063"/>
                </a:solidFill>
                <a:latin typeface="Instrument Sans"/>
                <a:ea typeface="Instrument Sans"/>
                <a:cs typeface="Instrument Sans"/>
                <a:sym typeface="Instrument Sans"/>
              </a:rPr>
              <a:t>お願い入力</a:t>
            </a:r>
            <a:endParaRPr b="0" i="0" sz="2400" u="none" cap="none" strike="noStrike"/>
          </a:p>
        </p:txBody>
      </p:sp>
      <p:sp>
        <p:nvSpPr>
          <p:cNvPr id="92" name="Google Shape;92;p19"/>
          <p:cNvSpPr/>
          <p:nvPr/>
        </p:nvSpPr>
        <p:spPr>
          <a:xfrm>
            <a:off x="5368171" y="6939915"/>
            <a:ext cx="3893939"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プロンプトで具体的に指示</a:t>
            </a:r>
            <a:endParaRPr b="0" i="0" sz="2050" u="none" cap="none" strike="noStrike"/>
          </a:p>
        </p:txBody>
      </p:sp>
      <p:pic>
        <p:nvPicPr>
          <p:cNvPr descr="preencoded.png" id="93" name="Google Shape;93;p19"/>
          <p:cNvPicPr preferRelativeResize="0"/>
          <p:nvPr/>
        </p:nvPicPr>
        <p:blipFill rotWithShape="1">
          <a:blip r:embed="rId6">
            <a:alphaModFix/>
          </a:blip>
          <a:srcRect b="0" l="0" r="0" t="0"/>
          <a:stretch/>
        </p:blipFill>
        <p:spPr>
          <a:xfrm>
            <a:off x="9488924" y="5202079"/>
            <a:ext cx="4347567" cy="907256"/>
          </a:xfrm>
          <a:prstGeom prst="rect">
            <a:avLst/>
          </a:prstGeom>
          <a:noFill/>
          <a:ln>
            <a:noFill/>
          </a:ln>
        </p:spPr>
      </p:pic>
      <p:sp>
        <p:nvSpPr>
          <p:cNvPr id="94" name="Google Shape;94;p19"/>
          <p:cNvSpPr/>
          <p:nvPr/>
        </p:nvSpPr>
        <p:spPr>
          <a:xfrm>
            <a:off x="9715738" y="6449497"/>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2200"/>
              <a:buFont typeface="Instrument Sans"/>
              <a:buNone/>
            </a:pPr>
            <a:r>
              <a:rPr b="0" i="0" lang="en-US" sz="2400" u="none" cap="none" strike="noStrike">
                <a:solidFill>
                  <a:srgbClr val="1E3063"/>
                </a:solidFill>
                <a:latin typeface="Instrument Sans"/>
                <a:ea typeface="Instrument Sans"/>
                <a:cs typeface="Instrument Sans"/>
                <a:sym typeface="Instrument Sans"/>
              </a:rPr>
              <a:t>確認・修正</a:t>
            </a:r>
            <a:endParaRPr b="0" i="0" sz="2400" u="none" cap="none" strike="noStrike"/>
          </a:p>
        </p:txBody>
      </p:sp>
      <p:sp>
        <p:nvSpPr>
          <p:cNvPr id="95" name="Google Shape;95;p19"/>
          <p:cNvSpPr/>
          <p:nvPr/>
        </p:nvSpPr>
        <p:spPr>
          <a:xfrm>
            <a:off x="9715738" y="6939915"/>
            <a:ext cx="3893939"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結果をチェックして完成</a:t>
            </a:r>
            <a:endParaRPr b="0" i="0" sz="2050" u="none" cap="none" strike="noStrik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preencoded.png" id="101" name="Google Shape;101;p20"/>
          <p:cNvPicPr preferRelativeResize="0"/>
          <p:nvPr/>
        </p:nvPicPr>
        <p:blipFill rotWithShape="1">
          <a:blip r:embed="rId3">
            <a:alphaModFix/>
          </a:blip>
          <a:srcRect b="0" l="0" r="0" t="0"/>
          <a:stretch/>
        </p:blipFill>
        <p:spPr>
          <a:xfrm>
            <a:off x="0" y="0"/>
            <a:ext cx="5760720" cy="8229600"/>
          </a:xfrm>
          <a:prstGeom prst="rect">
            <a:avLst/>
          </a:prstGeom>
          <a:noFill/>
          <a:ln>
            <a:noFill/>
          </a:ln>
        </p:spPr>
      </p:pic>
      <p:sp>
        <p:nvSpPr>
          <p:cNvPr id="102" name="Google Shape;102;p20"/>
          <p:cNvSpPr/>
          <p:nvPr/>
        </p:nvSpPr>
        <p:spPr>
          <a:xfrm>
            <a:off x="5541400" y="541225"/>
            <a:ext cx="8902500" cy="1417500"/>
          </a:xfrm>
          <a:prstGeom prst="rect">
            <a:avLst/>
          </a:prstGeom>
          <a:noFill/>
          <a:ln>
            <a:noFill/>
          </a:ln>
        </p:spPr>
        <p:txBody>
          <a:bodyPr anchorCtr="0" anchor="t" bIns="0" lIns="0" spcFirstLastPara="1" rIns="0" wrap="square" tIns="0">
            <a:noAutofit/>
          </a:bodyPr>
          <a:lstStyle/>
          <a:p>
            <a:pPr indent="0" lvl="0" marL="0" rtl="0" algn="l">
              <a:lnSpc>
                <a:spcPct val="124719"/>
              </a:lnSpc>
              <a:spcBef>
                <a:spcPts val="0"/>
              </a:spcBef>
              <a:spcAft>
                <a:spcPts val="0"/>
              </a:spcAft>
              <a:buClr>
                <a:srgbClr val="091C53"/>
              </a:buClr>
              <a:buSzPts val="4450"/>
              <a:buFont typeface="Instrument Sans"/>
              <a:buNone/>
            </a:pPr>
            <a:r>
              <a:rPr lang="en-US" sz="4450">
                <a:solidFill>
                  <a:srgbClr val="091C53"/>
                </a:solidFill>
                <a:latin typeface="Instrument Sans"/>
                <a:ea typeface="Instrument Sans"/>
                <a:cs typeface="Instrument Sans"/>
                <a:sym typeface="Instrument Sans"/>
              </a:rPr>
              <a:t>ステップ1</a:t>
            </a:r>
            <a:endParaRPr sz="4450">
              <a:solidFill>
                <a:srgbClr val="091C53"/>
              </a:solidFill>
              <a:latin typeface="Instrument Sans"/>
              <a:ea typeface="Instrument Sans"/>
              <a:cs typeface="Instrument Sans"/>
              <a:sym typeface="Instrument Sans"/>
            </a:endParaRPr>
          </a:p>
          <a:p>
            <a:pPr indent="0" lvl="0" marL="0" marR="0" rtl="0" algn="l">
              <a:lnSpc>
                <a:spcPct val="124719"/>
              </a:lnSpc>
              <a:spcBef>
                <a:spcPts val="0"/>
              </a:spcBef>
              <a:spcAft>
                <a:spcPts val="0"/>
              </a:spcAft>
              <a:buClr>
                <a:srgbClr val="091C53"/>
              </a:buClr>
              <a:buSzPts val="4450"/>
              <a:buFont typeface="Instrument Sans"/>
              <a:buNone/>
            </a:pPr>
            <a:r>
              <a:rPr lang="en-US" sz="4450">
                <a:solidFill>
                  <a:srgbClr val="091C53"/>
                </a:solidFill>
                <a:latin typeface="Instrument Sans"/>
                <a:ea typeface="Instrument Sans"/>
                <a:cs typeface="Instrument Sans"/>
                <a:sym typeface="Instrument Sans"/>
              </a:rPr>
              <a:t>AI (Gemini)を開いて記録を準備</a:t>
            </a:r>
            <a:endParaRPr sz="4450">
              <a:solidFill>
                <a:srgbClr val="091C53"/>
              </a:solidFill>
              <a:latin typeface="Instrument Sans"/>
              <a:ea typeface="Instrument Sans"/>
              <a:cs typeface="Instrument Sans"/>
              <a:sym typeface="Instrument Sans"/>
            </a:endParaRPr>
          </a:p>
          <a:p>
            <a:pPr indent="0" lvl="0" marL="0" marR="0" rtl="0" algn="l">
              <a:lnSpc>
                <a:spcPct val="124719"/>
              </a:lnSpc>
              <a:spcBef>
                <a:spcPts val="0"/>
              </a:spcBef>
              <a:spcAft>
                <a:spcPts val="0"/>
              </a:spcAft>
              <a:buClr>
                <a:srgbClr val="091C53"/>
              </a:buClr>
              <a:buSzPts val="4450"/>
              <a:buFont typeface="Instrument Sans"/>
              <a:buNone/>
            </a:pPr>
            <a:r>
              <a:rPr lang="en-US" sz="4450">
                <a:solidFill>
                  <a:srgbClr val="091C53"/>
                </a:solidFill>
                <a:latin typeface="Instrument Sans"/>
                <a:ea typeface="Instrument Sans"/>
                <a:cs typeface="Instrument Sans"/>
                <a:sym typeface="Instrument Sans"/>
              </a:rPr>
              <a:t>ー</a:t>
            </a:r>
            <a:r>
              <a:rPr b="0" i="0" lang="en-US" sz="3950" u="none" cap="none" strike="noStrike">
                <a:solidFill>
                  <a:srgbClr val="091C53"/>
                </a:solidFill>
                <a:latin typeface="Instrument Sans"/>
                <a:ea typeface="Instrument Sans"/>
                <a:cs typeface="Instrument Sans"/>
                <a:sym typeface="Instrument Sans"/>
              </a:rPr>
              <a:t>なぜ「材料を渡す準備」が大切？</a:t>
            </a:r>
            <a:r>
              <a:rPr lang="en-US" sz="3950">
                <a:solidFill>
                  <a:srgbClr val="091C53"/>
                </a:solidFill>
                <a:latin typeface="Instrument Sans"/>
                <a:ea typeface="Instrument Sans"/>
                <a:cs typeface="Instrument Sans"/>
                <a:sym typeface="Instrument Sans"/>
              </a:rPr>
              <a:t>ー</a:t>
            </a:r>
            <a:endParaRPr b="0" i="0" sz="3950" u="none" cap="none" strike="noStrike"/>
          </a:p>
        </p:txBody>
      </p:sp>
      <p:pic>
        <p:nvPicPr>
          <p:cNvPr descr="preencoded.png" id="103" name="Google Shape;103;p20"/>
          <p:cNvPicPr preferRelativeResize="0"/>
          <p:nvPr/>
        </p:nvPicPr>
        <p:blipFill rotWithShape="1">
          <a:blip r:embed="rId4">
            <a:alphaModFix/>
          </a:blip>
          <a:srcRect b="0" l="0" r="0" t="0"/>
          <a:stretch/>
        </p:blipFill>
        <p:spPr>
          <a:xfrm>
            <a:off x="6280190" y="4479131"/>
            <a:ext cx="566976" cy="566976"/>
          </a:xfrm>
          <a:prstGeom prst="rect">
            <a:avLst/>
          </a:prstGeom>
          <a:noFill/>
          <a:ln>
            <a:noFill/>
          </a:ln>
        </p:spPr>
      </p:pic>
      <p:sp>
        <p:nvSpPr>
          <p:cNvPr id="104" name="Google Shape;104;p20"/>
          <p:cNvSpPr/>
          <p:nvPr/>
        </p:nvSpPr>
        <p:spPr>
          <a:xfrm>
            <a:off x="6280190" y="5272921"/>
            <a:ext cx="232981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2200"/>
              <a:buFont typeface="Instrument Sans"/>
              <a:buNone/>
            </a:pPr>
            <a:r>
              <a:rPr b="0" i="0" lang="en-US" sz="2400" u="sng" cap="none" strike="noStrike">
                <a:solidFill>
                  <a:srgbClr val="1E3063"/>
                </a:solidFill>
                <a:latin typeface="Instrument Sans"/>
                <a:ea typeface="Instrument Sans"/>
                <a:cs typeface="Instrument Sans"/>
                <a:sym typeface="Instrument Sans"/>
              </a:rPr>
              <a:t>良い材料</a:t>
            </a:r>
            <a:endParaRPr b="0" i="0" sz="2400" u="sng" cap="none" strike="noStrike"/>
          </a:p>
        </p:txBody>
      </p:sp>
      <p:sp>
        <p:nvSpPr>
          <p:cNvPr id="105" name="Google Shape;105;p20"/>
          <p:cNvSpPr/>
          <p:nvPr/>
        </p:nvSpPr>
        <p:spPr>
          <a:xfrm>
            <a:off x="5642024" y="5763358"/>
            <a:ext cx="2967900" cy="5670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正確な看護記録が基本</a:t>
            </a:r>
            <a:endParaRPr b="0" i="0" sz="2050" u="none" cap="none" strike="noStrike"/>
          </a:p>
        </p:txBody>
      </p:sp>
      <p:pic>
        <p:nvPicPr>
          <p:cNvPr descr="preencoded.png" id="106" name="Google Shape;106;p20"/>
          <p:cNvPicPr preferRelativeResize="0"/>
          <p:nvPr/>
        </p:nvPicPr>
        <p:blipFill rotWithShape="1">
          <a:blip r:embed="rId5">
            <a:alphaModFix/>
          </a:blip>
          <a:srcRect b="0" l="0" r="0" t="0"/>
          <a:stretch/>
        </p:blipFill>
        <p:spPr>
          <a:xfrm>
            <a:off x="8893493" y="4479131"/>
            <a:ext cx="566976" cy="566976"/>
          </a:xfrm>
          <a:prstGeom prst="rect">
            <a:avLst/>
          </a:prstGeom>
          <a:noFill/>
          <a:ln>
            <a:noFill/>
          </a:ln>
        </p:spPr>
      </p:pic>
      <p:sp>
        <p:nvSpPr>
          <p:cNvPr id="107" name="Google Shape;107;p20"/>
          <p:cNvSpPr/>
          <p:nvPr/>
        </p:nvSpPr>
        <p:spPr>
          <a:xfrm>
            <a:off x="8893493" y="5272921"/>
            <a:ext cx="232981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2200"/>
              <a:buFont typeface="Instrument Sans"/>
              <a:buNone/>
            </a:pPr>
            <a:r>
              <a:rPr b="0" i="0" lang="en-US" sz="2400" u="sng" cap="none" strike="noStrike">
                <a:solidFill>
                  <a:srgbClr val="1E3063"/>
                </a:solidFill>
                <a:latin typeface="Instrument Sans"/>
                <a:ea typeface="Instrument Sans"/>
                <a:cs typeface="Instrument Sans"/>
                <a:sym typeface="Instrument Sans"/>
              </a:rPr>
              <a:t>お手本レシピ</a:t>
            </a:r>
            <a:endParaRPr b="0" i="0" sz="2400" u="sng" cap="none" strike="noStrike"/>
          </a:p>
        </p:txBody>
      </p:sp>
      <p:sp>
        <p:nvSpPr>
          <p:cNvPr id="108" name="Google Shape;108;p20"/>
          <p:cNvSpPr/>
          <p:nvPr/>
        </p:nvSpPr>
        <p:spPr>
          <a:xfrm>
            <a:off x="8893493" y="5763339"/>
            <a:ext cx="2329815"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報告書で品質向上</a:t>
            </a:r>
            <a:endParaRPr b="0" i="0" sz="2050" u="none" cap="none" strike="noStrike"/>
          </a:p>
        </p:txBody>
      </p:sp>
      <p:pic>
        <p:nvPicPr>
          <p:cNvPr descr="preencoded.png" id="109" name="Google Shape;109;p20"/>
          <p:cNvPicPr preferRelativeResize="0"/>
          <p:nvPr/>
        </p:nvPicPr>
        <p:blipFill rotWithShape="1">
          <a:blip r:embed="rId6">
            <a:alphaModFix/>
          </a:blip>
          <a:srcRect b="0" l="0" r="0" t="0"/>
          <a:stretch/>
        </p:blipFill>
        <p:spPr>
          <a:xfrm>
            <a:off x="11506795" y="4479131"/>
            <a:ext cx="566976" cy="566976"/>
          </a:xfrm>
          <a:prstGeom prst="rect">
            <a:avLst/>
          </a:prstGeom>
          <a:noFill/>
          <a:ln>
            <a:noFill/>
          </a:ln>
        </p:spPr>
      </p:pic>
      <p:sp>
        <p:nvSpPr>
          <p:cNvPr id="110" name="Google Shape;110;p20"/>
          <p:cNvSpPr/>
          <p:nvPr/>
        </p:nvSpPr>
        <p:spPr>
          <a:xfrm>
            <a:off x="11506795" y="5272921"/>
            <a:ext cx="232981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2200"/>
              <a:buFont typeface="Instrument Sans"/>
              <a:buNone/>
            </a:pPr>
            <a:r>
              <a:rPr b="0" i="0" lang="en-US" sz="2400" u="sng" cap="none" strike="noStrike">
                <a:solidFill>
                  <a:srgbClr val="1E3063"/>
                </a:solidFill>
                <a:latin typeface="Instrument Sans"/>
                <a:ea typeface="Instrument Sans"/>
                <a:cs typeface="Instrument Sans"/>
                <a:sym typeface="Instrument Sans"/>
              </a:rPr>
              <a:t>AIシェフ</a:t>
            </a:r>
            <a:endParaRPr b="0" i="0" sz="2400" u="sng" cap="none" strike="noStrike"/>
          </a:p>
        </p:txBody>
      </p:sp>
      <p:sp>
        <p:nvSpPr>
          <p:cNvPr id="111" name="Google Shape;111;p20"/>
          <p:cNvSpPr/>
          <p:nvPr/>
        </p:nvSpPr>
        <p:spPr>
          <a:xfrm>
            <a:off x="11506795" y="5763339"/>
            <a:ext cx="2329815"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2050" u="none" cap="none" strike="noStrike">
                <a:solidFill>
                  <a:srgbClr val="1E3063"/>
                </a:solidFill>
                <a:latin typeface="Instrument Sans"/>
                <a:ea typeface="Instrument Sans"/>
                <a:cs typeface="Instrument Sans"/>
                <a:sym typeface="Instrument Sans"/>
              </a:rPr>
              <a:t>材料から美味しい報告書を作成</a:t>
            </a:r>
            <a:endParaRPr b="0" i="0" sz="2050" u="none" cap="none" strike="noStrike"/>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preencoded.png" id="117" name="Google Shape;117;p21"/>
          <p:cNvPicPr preferRelativeResize="0"/>
          <p:nvPr/>
        </p:nvPicPr>
        <p:blipFill rotWithShape="1">
          <a:blip r:embed="rId3">
            <a:alphaModFix/>
          </a:blip>
          <a:srcRect b="0" l="0" r="0" t="0"/>
          <a:stretch/>
        </p:blipFill>
        <p:spPr>
          <a:xfrm>
            <a:off x="8869680" y="0"/>
            <a:ext cx="5760720" cy="8229600"/>
          </a:xfrm>
          <a:prstGeom prst="rect">
            <a:avLst/>
          </a:prstGeom>
          <a:noFill/>
          <a:ln>
            <a:noFill/>
          </a:ln>
        </p:spPr>
      </p:pic>
      <p:sp>
        <p:nvSpPr>
          <p:cNvPr id="118" name="Google Shape;118;p21"/>
          <p:cNvSpPr/>
          <p:nvPr/>
        </p:nvSpPr>
        <p:spPr>
          <a:xfrm>
            <a:off x="793790" y="668774"/>
            <a:ext cx="5962412" cy="2126337"/>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091C53"/>
              </a:buClr>
              <a:buSzPts val="4450"/>
              <a:buFont typeface="Instrument Sans"/>
              <a:buNone/>
            </a:pPr>
            <a:r>
              <a:rPr b="0" i="0" lang="en-US" sz="4450" u="none" cap="none" strike="noStrike">
                <a:solidFill>
                  <a:srgbClr val="091C53"/>
                </a:solidFill>
                <a:latin typeface="Instrument Sans"/>
                <a:ea typeface="Instrument Sans"/>
                <a:cs typeface="Instrument Sans"/>
                <a:sym typeface="Instrument Sans"/>
              </a:rPr>
              <a:t>ステップ2：AI (Gemini)へのお願い (プロンプト入力)</a:t>
            </a:r>
            <a:endParaRPr b="0" i="0" sz="4450" u="none" cap="none" strike="noStrike"/>
          </a:p>
        </p:txBody>
      </p:sp>
      <p:sp>
        <p:nvSpPr>
          <p:cNvPr id="119" name="Google Shape;119;p21"/>
          <p:cNvSpPr/>
          <p:nvPr/>
        </p:nvSpPr>
        <p:spPr>
          <a:xfrm>
            <a:off x="793790" y="3135273"/>
            <a:ext cx="7556421"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さあ、いよいよAI (Gemini)に報告書作成をお願いしていきます! </a:t>
            </a:r>
            <a:endParaRPr b="0" i="0" sz="1750" u="none" cap="none" strike="noStrike">
              <a:solidFill>
                <a:srgbClr val="1E3063"/>
              </a:solidFill>
              <a:latin typeface="Instrument Sans"/>
              <a:ea typeface="Instrument Sans"/>
              <a:cs typeface="Instrument Sans"/>
              <a:sym typeface="Instrument Sans"/>
            </a:endParaRPr>
          </a:p>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ここが一番のポイント！</a:t>
            </a:r>
            <a:endParaRPr b="0" i="0" sz="1750" u="none" cap="none" strike="noStrike">
              <a:solidFill>
                <a:srgbClr val="1E3063"/>
              </a:solidFill>
              <a:latin typeface="Instrument Sans"/>
              <a:ea typeface="Instrument Sans"/>
              <a:cs typeface="Instrument Sans"/>
              <a:sym typeface="Instrument Sans"/>
            </a:endParaRPr>
          </a:p>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AIに『こうしてほしい』と具体的なお願い(指示)を入力します。</a:t>
            </a:r>
            <a:endParaRPr b="0" i="0" sz="1750" u="none" cap="none" strike="noStrike"/>
          </a:p>
        </p:txBody>
      </p:sp>
      <p:sp>
        <p:nvSpPr>
          <p:cNvPr id="120" name="Google Shape;120;p21"/>
          <p:cNvSpPr/>
          <p:nvPr/>
        </p:nvSpPr>
        <p:spPr>
          <a:xfrm>
            <a:off x="793790" y="4479131"/>
            <a:ext cx="7556421"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このAIへの指示のことを『プロンプト』と呼びます。</a:t>
            </a:r>
            <a:endParaRPr b="0" i="0" sz="1750" u="none" cap="none" strike="noStrike">
              <a:solidFill>
                <a:srgbClr val="1E3063"/>
              </a:solidFill>
              <a:latin typeface="Instrument Sans"/>
              <a:ea typeface="Instrument Sans"/>
              <a:cs typeface="Instrument Sans"/>
              <a:sym typeface="Instrument Sans"/>
            </a:endParaRPr>
          </a:p>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講座には『訪問看護報告書作成"専用"プロンプト集』付き！</a:t>
            </a:r>
            <a:endParaRPr b="0" i="0" sz="1750" u="none" cap="none" strike="noStrike"/>
          </a:p>
        </p:txBody>
      </p:sp>
      <p:sp>
        <p:nvSpPr>
          <p:cNvPr id="121" name="Google Shape;121;p21"/>
          <p:cNvSpPr/>
          <p:nvPr/>
        </p:nvSpPr>
        <p:spPr>
          <a:xfrm>
            <a:off x="793790" y="5686901"/>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091C53"/>
              </a:buClr>
              <a:buSzPts val="2200"/>
              <a:buFont typeface="Instrument Sans"/>
              <a:buNone/>
            </a:pPr>
            <a:r>
              <a:rPr b="0" i="0" lang="en-US" sz="2200" u="none" cap="none" strike="noStrike">
                <a:solidFill>
                  <a:srgbClr val="091C53"/>
                </a:solidFill>
                <a:latin typeface="Instrument Sans"/>
                <a:ea typeface="Instrument Sans"/>
                <a:cs typeface="Instrument Sans"/>
                <a:sym typeface="Instrument Sans"/>
              </a:rPr>
              <a:t>プロンプトとは</a:t>
            </a:r>
            <a:endParaRPr b="0" i="0" sz="2200" u="none" cap="none" strike="noStrike"/>
          </a:p>
        </p:txBody>
      </p:sp>
      <p:sp>
        <p:nvSpPr>
          <p:cNvPr id="122" name="Google Shape;122;p21"/>
          <p:cNvSpPr/>
          <p:nvPr/>
        </p:nvSpPr>
        <p:spPr>
          <a:xfrm>
            <a:off x="793790" y="6268045"/>
            <a:ext cx="3501509"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AIへの具体的な指示のことです。『こうしてほしい』という要望を明確に伝えます。</a:t>
            </a:r>
            <a:endParaRPr b="0" i="0" sz="1750" u="none" cap="none" strike="noStrike"/>
          </a:p>
        </p:txBody>
      </p:sp>
      <p:sp>
        <p:nvSpPr>
          <p:cNvPr id="123" name="Google Shape;123;p21"/>
          <p:cNvSpPr/>
          <p:nvPr/>
        </p:nvSpPr>
        <p:spPr>
          <a:xfrm>
            <a:off x="4856321" y="5686901"/>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091C53"/>
              </a:buClr>
              <a:buSzPts val="2200"/>
              <a:buFont typeface="Instrument Sans"/>
              <a:buNone/>
            </a:pPr>
            <a:r>
              <a:rPr b="0" i="0" lang="en-US" sz="2200" u="none" cap="none" strike="noStrike">
                <a:solidFill>
                  <a:srgbClr val="091C53"/>
                </a:solidFill>
                <a:latin typeface="Instrument Sans"/>
                <a:ea typeface="Instrument Sans"/>
                <a:cs typeface="Instrument Sans"/>
                <a:sym typeface="Instrument Sans"/>
              </a:rPr>
              <a:t>専用プロンプト集</a:t>
            </a:r>
            <a:endParaRPr b="0" i="0" sz="2200" u="none" cap="none" strike="noStrike"/>
          </a:p>
        </p:txBody>
      </p:sp>
      <p:sp>
        <p:nvSpPr>
          <p:cNvPr id="124" name="Google Shape;124;p21"/>
          <p:cNvSpPr/>
          <p:nvPr/>
        </p:nvSpPr>
        <p:spPr>
          <a:xfrm>
            <a:off x="4856321" y="6268045"/>
            <a:ext cx="3501509"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訪問看護報告書作成に特化したプロンプト集が講座に付属しています。</a:t>
            </a:r>
            <a:endParaRPr b="0" i="0" sz="1750" u="none" cap="none" strike="noStrike"/>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preencoded.png" id="130" name="Google Shape;130;p22"/>
          <p:cNvPicPr preferRelativeResize="0"/>
          <p:nvPr/>
        </p:nvPicPr>
        <p:blipFill rotWithShape="1">
          <a:blip r:embed="rId3">
            <a:alphaModFix/>
          </a:blip>
          <a:srcRect b="0" l="0" r="0" t="0"/>
          <a:stretch/>
        </p:blipFill>
        <p:spPr>
          <a:xfrm>
            <a:off x="0" y="0"/>
            <a:ext cx="14630400" cy="2768203"/>
          </a:xfrm>
          <a:prstGeom prst="rect">
            <a:avLst/>
          </a:prstGeom>
          <a:noFill/>
          <a:ln>
            <a:noFill/>
          </a:ln>
        </p:spPr>
      </p:pic>
      <p:sp>
        <p:nvSpPr>
          <p:cNvPr id="131" name="Google Shape;131;p22"/>
          <p:cNvSpPr/>
          <p:nvPr/>
        </p:nvSpPr>
        <p:spPr>
          <a:xfrm>
            <a:off x="738203" y="3394225"/>
            <a:ext cx="8494800" cy="659100"/>
          </a:xfrm>
          <a:prstGeom prst="rect">
            <a:avLst/>
          </a:prstGeom>
          <a:noFill/>
          <a:ln>
            <a:noFill/>
          </a:ln>
        </p:spPr>
        <p:txBody>
          <a:bodyPr anchorCtr="0" anchor="t" bIns="0" lIns="0" spcFirstLastPara="1" rIns="0" wrap="square" tIns="0">
            <a:noAutofit/>
          </a:bodyPr>
          <a:lstStyle/>
          <a:p>
            <a:pPr indent="0" lvl="0" marL="0" marR="0" rtl="0" algn="l">
              <a:lnSpc>
                <a:spcPct val="124096"/>
              </a:lnSpc>
              <a:spcBef>
                <a:spcPts val="0"/>
              </a:spcBef>
              <a:spcAft>
                <a:spcPts val="0"/>
              </a:spcAft>
              <a:buClr>
                <a:srgbClr val="091C53"/>
              </a:buClr>
              <a:buSzPts val="4150"/>
              <a:buFont typeface="Instrument Sans"/>
              <a:buNone/>
            </a:pPr>
            <a:r>
              <a:rPr b="0" i="0" lang="en-US" sz="4150" u="none" cap="none" strike="noStrike">
                <a:solidFill>
                  <a:srgbClr val="091C53"/>
                </a:solidFill>
                <a:latin typeface="Instrument Sans"/>
                <a:ea typeface="Instrument Sans"/>
                <a:cs typeface="Instrument Sans"/>
                <a:sym typeface="Instrument Sans"/>
              </a:rPr>
              <a:t>なぜ「プロンプト」が重要？</a:t>
            </a:r>
            <a:endParaRPr b="0" i="0" sz="4150" u="none" cap="none" strike="noStrike"/>
          </a:p>
        </p:txBody>
      </p:sp>
      <p:sp>
        <p:nvSpPr>
          <p:cNvPr id="132" name="Google Shape;132;p22"/>
          <p:cNvSpPr/>
          <p:nvPr/>
        </p:nvSpPr>
        <p:spPr>
          <a:xfrm>
            <a:off x="738188" y="4369713"/>
            <a:ext cx="13154025" cy="33730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1E3063"/>
              </a:buClr>
              <a:buSzPts val="1650"/>
              <a:buFont typeface="Instrument Sans"/>
              <a:buNone/>
            </a:pPr>
            <a:r>
              <a:rPr b="0" i="0" lang="en-US" sz="1650" u="none" cap="none" strike="noStrike">
                <a:solidFill>
                  <a:srgbClr val="1E3063"/>
                </a:solidFill>
                <a:latin typeface="Instrument Sans"/>
                <a:ea typeface="Instrument Sans"/>
                <a:cs typeface="Instrument Sans"/>
                <a:sym typeface="Instrument Sans"/>
              </a:rPr>
              <a:t>先ほどアップロードした資料を基に、具体的に何をしてほしいのかを明確に伝えることで、AIがより的確な仕事をしてくれるからです。</a:t>
            </a:r>
            <a:endParaRPr b="0" i="0" sz="1650" u="none" cap="none" strike="noStrike"/>
          </a:p>
        </p:txBody>
      </p:sp>
      <p:sp>
        <p:nvSpPr>
          <p:cNvPr id="133" name="Google Shape;133;p22"/>
          <p:cNvSpPr/>
          <p:nvPr/>
        </p:nvSpPr>
        <p:spPr>
          <a:xfrm>
            <a:off x="738188" y="4944189"/>
            <a:ext cx="13154025" cy="33730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1E3063"/>
              </a:buClr>
              <a:buSzPts val="1650"/>
              <a:buFont typeface="Instrument Sans"/>
              <a:buNone/>
            </a:pPr>
            <a:r>
              <a:rPr b="0" i="0" lang="en-US" sz="1650" u="none" cap="none" strike="noStrike">
                <a:solidFill>
                  <a:srgbClr val="1E3063"/>
                </a:solidFill>
                <a:latin typeface="Instrument Sans"/>
                <a:ea typeface="Instrument Sans"/>
                <a:cs typeface="Instrument Sans"/>
                <a:sym typeface="Instrument Sans"/>
              </a:rPr>
              <a:t>そして、このプロンプト集を使えば、皆さんが一から指示を考えなくても、コピー&amp;ペーストで質の高いお願いができるようになります。</a:t>
            </a:r>
            <a:endParaRPr b="0" i="0" sz="1650" u="none" cap="none" strike="noStrike"/>
          </a:p>
        </p:txBody>
      </p:sp>
      <p:sp>
        <p:nvSpPr>
          <p:cNvPr id="134" name="Google Shape;134;p22"/>
          <p:cNvSpPr/>
          <p:nvPr/>
        </p:nvSpPr>
        <p:spPr>
          <a:xfrm>
            <a:off x="738188" y="6151364"/>
            <a:ext cx="4173736" cy="210860"/>
          </a:xfrm>
          <a:prstGeom prst="roundRect">
            <a:avLst>
              <a:gd fmla="val 90024"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p:nvPr/>
        </p:nvSpPr>
        <p:spPr>
          <a:xfrm>
            <a:off x="738188" y="6678573"/>
            <a:ext cx="2636401" cy="329446"/>
          </a:xfrm>
          <a:prstGeom prst="rect">
            <a:avLst/>
          </a:prstGeom>
          <a:noFill/>
          <a:ln>
            <a:noFill/>
          </a:ln>
        </p:spPr>
        <p:txBody>
          <a:bodyPr anchorCtr="0" anchor="t" bIns="0" lIns="0" spcFirstLastPara="1" rIns="0" wrap="square" tIns="0">
            <a:noAutofit/>
          </a:bodyPr>
          <a:lstStyle/>
          <a:p>
            <a:pPr indent="0" lvl="0" marL="0" marR="0" rtl="0" algn="l">
              <a:lnSpc>
                <a:spcPct val="124390"/>
              </a:lnSpc>
              <a:spcBef>
                <a:spcPts val="0"/>
              </a:spcBef>
              <a:spcAft>
                <a:spcPts val="0"/>
              </a:spcAft>
              <a:buClr>
                <a:srgbClr val="1E3063"/>
              </a:buClr>
              <a:buSzPts val="2050"/>
              <a:buFont typeface="Instrument Sans"/>
              <a:buNone/>
            </a:pPr>
            <a:r>
              <a:rPr b="0" i="0" lang="en-US" sz="2050" u="none" cap="none" strike="noStrike">
                <a:solidFill>
                  <a:srgbClr val="1E3063"/>
                </a:solidFill>
                <a:latin typeface="Instrument Sans"/>
                <a:ea typeface="Instrument Sans"/>
                <a:cs typeface="Instrument Sans"/>
                <a:sym typeface="Instrument Sans"/>
              </a:rPr>
              <a:t>明確な指示</a:t>
            </a:r>
            <a:endParaRPr b="0" i="0" sz="2050" u="none" cap="none" strike="noStrike"/>
          </a:p>
        </p:txBody>
      </p:sp>
      <p:sp>
        <p:nvSpPr>
          <p:cNvPr id="136" name="Google Shape;136;p22"/>
          <p:cNvSpPr/>
          <p:nvPr/>
        </p:nvSpPr>
        <p:spPr>
          <a:xfrm>
            <a:off x="738188" y="7134463"/>
            <a:ext cx="4173736" cy="33730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1E3063"/>
              </a:buClr>
              <a:buSzPts val="1650"/>
              <a:buFont typeface="Instrument Sans"/>
              <a:buNone/>
            </a:pPr>
            <a:r>
              <a:rPr b="0" i="0" lang="en-US" sz="1650" u="none" cap="none" strike="noStrike">
                <a:solidFill>
                  <a:srgbClr val="1E3063"/>
                </a:solidFill>
                <a:latin typeface="Instrument Sans"/>
                <a:ea typeface="Instrument Sans"/>
                <a:cs typeface="Instrument Sans"/>
                <a:sym typeface="Instrument Sans"/>
              </a:rPr>
              <a:t>具体的な要望をAIに伝達</a:t>
            </a:r>
            <a:endParaRPr b="0" i="0" sz="1650" u="none" cap="none" strike="noStrike"/>
          </a:p>
        </p:txBody>
      </p:sp>
      <p:sp>
        <p:nvSpPr>
          <p:cNvPr id="137" name="Google Shape;137;p22"/>
          <p:cNvSpPr/>
          <p:nvPr/>
        </p:nvSpPr>
        <p:spPr>
          <a:xfrm>
            <a:off x="5228273" y="5835015"/>
            <a:ext cx="4173736" cy="210860"/>
          </a:xfrm>
          <a:prstGeom prst="roundRect">
            <a:avLst>
              <a:gd fmla="val 90024"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p:nvPr/>
        </p:nvSpPr>
        <p:spPr>
          <a:xfrm>
            <a:off x="5228273" y="6362224"/>
            <a:ext cx="2636401" cy="329446"/>
          </a:xfrm>
          <a:prstGeom prst="rect">
            <a:avLst/>
          </a:prstGeom>
          <a:noFill/>
          <a:ln>
            <a:noFill/>
          </a:ln>
        </p:spPr>
        <p:txBody>
          <a:bodyPr anchorCtr="0" anchor="t" bIns="0" lIns="0" spcFirstLastPara="1" rIns="0" wrap="square" tIns="0">
            <a:noAutofit/>
          </a:bodyPr>
          <a:lstStyle/>
          <a:p>
            <a:pPr indent="0" lvl="0" marL="0" marR="0" rtl="0" algn="l">
              <a:lnSpc>
                <a:spcPct val="124390"/>
              </a:lnSpc>
              <a:spcBef>
                <a:spcPts val="0"/>
              </a:spcBef>
              <a:spcAft>
                <a:spcPts val="0"/>
              </a:spcAft>
              <a:buClr>
                <a:srgbClr val="1E3063"/>
              </a:buClr>
              <a:buSzPts val="2050"/>
              <a:buFont typeface="Instrument Sans"/>
              <a:buNone/>
            </a:pPr>
            <a:r>
              <a:rPr b="0" i="0" lang="en-US" sz="2050" u="none" cap="none" strike="noStrike">
                <a:solidFill>
                  <a:srgbClr val="1E3063"/>
                </a:solidFill>
                <a:latin typeface="Instrument Sans"/>
                <a:ea typeface="Instrument Sans"/>
                <a:cs typeface="Instrument Sans"/>
                <a:sym typeface="Instrument Sans"/>
              </a:rPr>
              <a:t>的確な作業</a:t>
            </a:r>
            <a:endParaRPr b="0" i="0" sz="2050" u="none" cap="none" strike="noStrike"/>
          </a:p>
        </p:txBody>
      </p:sp>
      <p:sp>
        <p:nvSpPr>
          <p:cNvPr id="139" name="Google Shape;139;p22"/>
          <p:cNvSpPr/>
          <p:nvPr/>
        </p:nvSpPr>
        <p:spPr>
          <a:xfrm>
            <a:off x="5228273" y="6818114"/>
            <a:ext cx="4173736" cy="33730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1E3063"/>
              </a:buClr>
              <a:buSzPts val="1650"/>
              <a:buFont typeface="Instrument Sans"/>
              <a:buNone/>
            </a:pPr>
            <a:r>
              <a:rPr b="0" i="0" lang="en-US" sz="1650" u="none" cap="none" strike="noStrike">
                <a:solidFill>
                  <a:srgbClr val="1E3063"/>
                </a:solidFill>
                <a:latin typeface="Instrument Sans"/>
                <a:ea typeface="Instrument Sans"/>
                <a:cs typeface="Instrument Sans"/>
                <a:sym typeface="Instrument Sans"/>
              </a:rPr>
              <a:t>AIがより正確に理解して実行</a:t>
            </a:r>
            <a:endParaRPr b="0" i="0" sz="1650" u="none" cap="none" strike="noStrike"/>
          </a:p>
        </p:txBody>
      </p:sp>
      <p:sp>
        <p:nvSpPr>
          <p:cNvPr id="140" name="Google Shape;140;p22"/>
          <p:cNvSpPr/>
          <p:nvPr/>
        </p:nvSpPr>
        <p:spPr>
          <a:xfrm>
            <a:off x="9718358" y="5518666"/>
            <a:ext cx="4173736" cy="210860"/>
          </a:xfrm>
          <a:prstGeom prst="roundRect">
            <a:avLst>
              <a:gd fmla="val 90024"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9718358" y="6045875"/>
            <a:ext cx="2636401" cy="329446"/>
          </a:xfrm>
          <a:prstGeom prst="rect">
            <a:avLst/>
          </a:prstGeom>
          <a:noFill/>
          <a:ln>
            <a:noFill/>
          </a:ln>
        </p:spPr>
        <p:txBody>
          <a:bodyPr anchorCtr="0" anchor="t" bIns="0" lIns="0" spcFirstLastPara="1" rIns="0" wrap="square" tIns="0">
            <a:noAutofit/>
          </a:bodyPr>
          <a:lstStyle/>
          <a:p>
            <a:pPr indent="0" lvl="0" marL="0" marR="0" rtl="0" algn="l">
              <a:lnSpc>
                <a:spcPct val="124390"/>
              </a:lnSpc>
              <a:spcBef>
                <a:spcPts val="0"/>
              </a:spcBef>
              <a:spcAft>
                <a:spcPts val="0"/>
              </a:spcAft>
              <a:buClr>
                <a:srgbClr val="1E3063"/>
              </a:buClr>
              <a:buSzPts val="2050"/>
              <a:buFont typeface="Instrument Sans"/>
              <a:buNone/>
            </a:pPr>
            <a:r>
              <a:rPr b="0" i="0" lang="en-US" sz="2050" u="none" cap="none" strike="noStrike">
                <a:solidFill>
                  <a:srgbClr val="1E3063"/>
                </a:solidFill>
                <a:latin typeface="Instrument Sans"/>
                <a:ea typeface="Instrument Sans"/>
                <a:cs typeface="Instrument Sans"/>
                <a:sym typeface="Instrument Sans"/>
              </a:rPr>
              <a:t>簡単操作</a:t>
            </a:r>
            <a:endParaRPr b="0" i="0" sz="2050" u="none" cap="none" strike="noStrike"/>
          </a:p>
        </p:txBody>
      </p:sp>
      <p:sp>
        <p:nvSpPr>
          <p:cNvPr id="142" name="Google Shape;142;p22"/>
          <p:cNvSpPr/>
          <p:nvPr/>
        </p:nvSpPr>
        <p:spPr>
          <a:xfrm>
            <a:off x="9718358" y="6501765"/>
            <a:ext cx="4173736" cy="337304"/>
          </a:xfrm>
          <a:prstGeom prst="rect">
            <a:avLst/>
          </a:prstGeom>
          <a:noFill/>
          <a:ln>
            <a:noFill/>
          </a:ln>
        </p:spPr>
        <p:txBody>
          <a:bodyPr anchorCtr="0" anchor="t" bIns="0" lIns="0" spcFirstLastPara="1" rIns="0" wrap="square" tIns="0">
            <a:noAutofit/>
          </a:bodyPr>
          <a:lstStyle/>
          <a:p>
            <a:pPr indent="0" lvl="0" marL="0" marR="0" rtl="0" algn="l">
              <a:lnSpc>
                <a:spcPct val="160606"/>
              </a:lnSpc>
              <a:spcBef>
                <a:spcPts val="0"/>
              </a:spcBef>
              <a:spcAft>
                <a:spcPts val="0"/>
              </a:spcAft>
              <a:buClr>
                <a:srgbClr val="1E3063"/>
              </a:buClr>
              <a:buSzPts val="1650"/>
              <a:buFont typeface="Instrument Sans"/>
              <a:buNone/>
            </a:pPr>
            <a:r>
              <a:rPr b="0" i="0" lang="en-US" sz="1650" u="none" cap="none" strike="noStrike">
                <a:solidFill>
                  <a:srgbClr val="1E3063"/>
                </a:solidFill>
                <a:latin typeface="Instrument Sans"/>
                <a:ea typeface="Instrument Sans"/>
                <a:cs typeface="Instrument Sans"/>
                <a:sym typeface="Instrument Sans"/>
              </a:rPr>
              <a:t>コピー&amp;ペーストで質の高い指示</a:t>
            </a:r>
            <a:endParaRPr b="0" i="0" sz="1650" u="none" cap="none" strike="noStrike"/>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preencoded.png" id="148" name="Google Shape;148;p23"/>
          <p:cNvPicPr preferRelativeResize="0"/>
          <p:nvPr/>
        </p:nvPicPr>
        <p:blipFill rotWithShape="1">
          <a:blip r:embed="rId3">
            <a:alphaModFix/>
          </a:blip>
          <a:srcRect b="0" l="0" r="0" t="0"/>
          <a:stretch/>
        </p:blipFill>
        <p:spPr>
          <a:xfrm>
            <a:off x="0" y="0"/>
            <a:ext cx="5760720" cy="8230553"/>
          </a:xfrm>
          <a:prstGeom prst="rect">
            <a:avLst/>
          </a:prstGeom>
          <a:noFill/>
          <a:ln>
            <a:noFill/>
          </a:ln>
        </p:spPr>
      </p:pic>
      <p:sp>
        <p:nvSpPr>
          <p:cNvPr id="149" name="Google Shape;149;p23"/>
          <p:cNvSpPr/>
          <p:nvPr/>
        </p:nvSpPr>
        <p:spPr>
          <a:xfrm>
            <a:off x="6136254" y="510650"/>
            <a:ext cx="7321800" cy="1160400"/>
          </a:xfrm>
          <a:prstGeom prst="rect">
            <a:avLst/>
          </a:prstGeom>
          <a:noFill/>
          <a:ln>
            <a:noFill/>
          </a:ln>
        </p:spPr>
        <p:txBody>
          <a:bodyPr anchorCtr="0" anchor="t" bIns="0" lIns="0" spcFirstLastPara="1" rIns="0" wrap="square" tIns="0">
            <a:noAutofit/>
          </a:bodyPr>
          <a:lstStyle/>
          <a:p>
            <a:pPr indent="0" lvl="0" marL="0" marR="0" rtl="0" algn="l">
              <a:lnSpc>
                <a:spcPct val="124657"/>
              </a:lnSpc>
              <a:spcBef>
                <a:spcPts val="0"/>
              </a:spcBef>
              <a:spcAft>
                <a:spcPts val="0"/>
              </a:spcAft>
              <a:buClr>
                <a:srgbClr val="091C53"/>
              </a:buClr>
              <a:buSzPts val="3650"/>
              <a:buFont typeface="Instrument Sans"/>
              <a:buNone/>
            </a:pPr>
            <a:r>
              <a:rPr b="0" i="0" lang="en-US" sz="3650" u="none" cap="none" strike="noStrike">
                <a:solidFill>
                  <a:srgbClr val="091C53"/>
                </a:solidFill>
                <a:latin typeface="Instrument Sans"/>
                <a:ea typeface="Instrument Sans"/>
                <a:cs typeface="Instrument Sans"/>
                <a:sym typeface="Instrument Sans"/>
              </a:rPr>
              <a:t>【プロンプト例】看護(内科)用</a:t>
            </a:r>
            <a:endParaRPr b="0" i="0" sz="3650" u="none" cap="none" strike="noStrike"/>
          </a:p>
        </p:txBody>
      </p:sp>
      <p:sp>
        <p:nvSpPr>
          <p:cNvPr id="150" name="Google Shape;150;p23"/>
          <p:cNvSpPr/>
          <p:nvPr/>
        </p:nvSpPr>
        <p:spPr>
          <a:xfrm>
            <a:off x="6136243" y="1453479"/>
            <a:ext cx="7844400" cy="594300"/>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1E3063"/>
              </a:buClr>
              <a:buSzPts val="1450"/>
              <a:buFont typeface="Instrument Sans"/>
              <a:buNone/>
            </a:pPr>
            <a:r>
              <a:rPr b="0" i="0" lang="en-US" sz="1650" u="none" cap="none" strike="noStrike">
                <a:solidFill>
                  <a:srgbClr val="1E3063"/>
                </a:solidFill>
                <a:latin typeface="Instrument Sans"/>
                <a:ea typeface="Instrument Sans"/>
                <a:cs typeface="Instrument Sans"/>
                <a:sym typeface="Instrument Sans"/>
              </a:rPr>
              <a:t>添付の記録Ⅱをもとに、「訪問看護報告書(看護)」を作ってください。具体的には、「病状の経過」「看護の内容」「家庭での介護の状況」の3か所の文章を作成してください。</a:t>
            </a:r>
            <a:endParaRPr b="0" i="0" sz="1650" u="none" cap="none" strike="noStrike"/>
          </a:p>
        </p:txBody>
      </p:sp>
      <p:sp>
        <p:nvSpPr>
          <p:cNvPr id="151" name="Google Shape;151;p23"/>
          <p:cNvSpPr/>
          <p:nvPr/>
        </p:nvSpPr>
        <p:spPr>
          <a:xfrm>
            <a:off x="6136243" y="2660538"/>
            <a:ext cx="7844400" cy="594300"/>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1E3063"/>
              </a:buClr>
              <a:buSzPts val="1450"/>
              <a:buFont typeface="Instrument Sans"/>
              <a:buNone/>
            </a:pPr>
            <a:r>
              <a:rPr b="0" i="0" lang="en-US" sz="1650" u="none" cap="none" strike="noStrike">
                <a:solidFill>
                  <a:srgbClr val="1E3063"/>
                </a:solidFill>
                <a:latin typeface="Instrument Sans"/>
                <a:ea typeface="Instrument Sans"/>
                <a:cs typeface="Instrument Sans"/>
                <a:sym typeface="Instrument Sans"/>
              </a:rPr>
              <a:t>文章の書き方は、添付の「訪問看護報告書(看護)_見本」を参考にしてください。2025年4月分の報告書です。各段落の1文字目は字下げしてください。</a:t>
            </a:r>
            <a:endParaRPr b="0" i="0" sz="1650" u="none" cap="none" strike="noStrike"/>
          </a:p>
        </p:txBody>
      </p:sp>
      <p:sp>
        <p:nvSpPr>
          <p:cNvPr id="152" name="Google Shape;152;p23"/>
          <p:cNvSpPr/>
          <p:nvPr/>
        </p:nvSpPr>
        <p:spPr>
          <a:xfrm>
            <a:off x="6136243" y="3555921"/>
            <a:ext cx="417790" cy="417790"/>
          </a:xfrm>
          <a:prstGeom prst="roundRect">
            <a:avLst>
              <a:gd fmla="val 40003"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a:off x="6205835" y="3590687"/>
            <a:ext cx="278487" cy="34813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E3063"/>
              </a:buClr>
              <a:buSzPts val="2150"/>
              <a:buFont typeface="Instrument Sans"/>
              <a:buNone/>
            </a:pPr>
            <a:r>
              <a:rPr b="0" i="0" lang="en-US" sz="2150" u="none" cap="none" strike="noStrike">
                <a:solidFill>
                  <a:srgbClr val="1E3063"/>
                </a:solidFill>
                <a:latin typeface="Instrument Sans"/>
                <a:ea typeface="Instrument Sans"/>
                <a:cs typeface="Instrument Sans"/>
                <a:sym typeface="Instrument Sans"/>
              </a:rPr>
              <a:t>1</a:t>
            </a:r>
            <a:endParaRPr b="0" i="0" sz="2150" u="none" cap="none" strike="noStrike"/>
          </a:p>
        </p:txBody>
      </p:sp>
      <p:sp>
        <p:nvSpPr>
          <p:cNvPr id="154" name="Google Shape;154;p23"/>
          <p:cNvSpPr/>
          <p:nvPr/>
        </p:nvSpPr>
        <p:spPr>
          <a:xfrm>
            <a:off x="6739652" y="3619738"/>
            <a:ext cx="2321123" cy="290155"/>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1800"/>
              <a:buFont typeface="Instrument Sans"/>
              <a:buNone/>
            </a:pPr>
            <a:r>
              <a:rPr b="0" i="0" lang="en-US" sz="1800" u="none" cap="none" strike="noStrike">
                <a:solidFill>
                  <a:srgbClr val="1E3063"/>
                </a:solidFill>
                <a:latin typeface="Instrument Sans"/>
                <a:ea typeface="Instrument Sans"/>
                <a:cs typeface="Instrument Sans"/>
                <a:sym typeface="Instrument Sans"/>
              </a:rPr>
              <a:t>対象記録の指定</a:t>
            </a:r>
            <a:endParaRPr b="0" i="0" sz="1800" u="none" cap="none" strike="noStrike"/>
          </a:p>
        </p:txBody>
      </p:sp>
      <p:sp>
        <p:nvSpPr>
          <p:cNvPr id="155" name="Google Shape;155;p23"/>
          <p:cNvSpPr/>
          <p:nvPr/>
        </p:nvSpPr>
        <p:spPr>
          <a:xfrm>
            <a:off x="6739652" y="4021217"/>
            <a:ext cx="7240905" cy="297180"/>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1E3063"/>
              </a:buClr>
              <a:buSzPts val="1450"/>
              <a:buFont typeface="Instrument Sans"/>
              <a:buNone/>
            </a:pPr>
            <a:r>
              <a:rPr b="0" i="0" lang="en-US" sz="1450" u="none" cap="none" strike="noStrike">
                <a:solidFill>
                  <a:srgbClr val="1E3063"/>
                </a:solidFill>
                <a:latin typeface="Instrument Sans"/>
                <a:ea typeface="Instrument Sans"/>
                <a:cs typeface="Instrument Sans"/>
                <a:sym typeface="Instrument Sans"/>
              </a:rPr>
              <a:t>「記録Ⅱ」を使用することを明記</a:t>
            </a:r>
            <a:endParaRPr b="0" i="0" sz="1450" u="none" cap="none" strike="noStrike"/>
          </a:p>
        </p:txBody>
      </p:sp>
      <p:sp>
        <p:nvSpPr>
          <p:cNvPr id="156" name="Google Shape;156;p23"/>
          <p:cNvSpPr/>
          <p:nvPr/>
        </p:nvSpPr>
        <p:spPr>
          <a:xfrm>
            <a:off x="6136243" y="4689753"/>
            <a:ext cx="417790" cy="417790"/>
          </a:xfrm>
          <a:prstGeom prst="roundRect">
            <a:avLst>
              <a:gd fmla="val 40003"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a:off x="6205835" y="4724519"/>
            <a:ext cx="278487" cy="34813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E3063"/>
              </a:buClr>
              <a:buSzPts val="2150"/>
              <a:buFont typeface="Instrument Sans"/>
              <a:buNone/>
            </a:pPr>
            <a:r>
              <a:rPr b="0" i="0" lang="en-US" sz="2150" u="none" cap="none" strike="noStrike">
                <a:solidFill>
                  <a:srgbClr val="1E3063"/>
                </a:solidFill>
                <a:latin typeface="Instrument Sans"/>
                <a:ea typeface="Instrument Sans"/>
                <a:cs typeface="Instrument Sans"/>
                <a:sym typeface="Instrument Sans"/>
              </a:rPr>
              <a:t>2</a:t>
            </a:r>
            <a:endParaRPr b="0" i="0" sz="2150" u="none" cap="none" strike="noStrike"/>
          </a:p>
        </p:txBody>
      </p:sp>
      <p:sp>
        <p:nvSpPr>
          <p:cNvPr id="158" name="Google Shape;158;p23"/>
          <p:cNvSpPr/>
          <p:nvPr/>
        </p:nvSpPr>
        <p:spPr>
          <a:xfrm>
            <a:off x="6739652" y="4753570"/>
            <a:ext cx="2321123" cy="290155"/>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1800"/>
              <a:buFont typeface="Instrument Sans"/>
              <a:buNone/>
            </a:pPr>
            <a:r>
              <a:rPr b="0" i="0" lang="en-US" sz="1800" u="none" cap="none" strike="noStrike">
                <a:solidFill>
                  <a:srgbClr val="1E3063"/>
                </a:solidFill>
                <a:latin typeface="Instrument Sans"/>
                <a:ea typeface="Instrument Sans"/>
                <a:cs typeface="Instrument Sans"/>
                <a:sym typeface="Instrument Sans"/>
              </a:rPr>
              <a:t>作成項目の明確化</a:t>
            </a:r>
            <a:endParaRPr b="0" i="0" sz="1800" u="none" cap="none" strike="noStrike"/>
          </a:p>
        </p:txBody>
      </p:sp>
      <p:sp>
        <p:nvSpPr>
          <p:cNvPr id="159" name="Google Shape;159;p23"/>
          <p:cNvSpPr/>
          <p:nvPr/>
        </p:nvSpPr>
        <p:spPr>
          <a:xfrm>
            <a:off x="6739652" y="5155049"/>
            <a:ext cx="7240905" cy="297180"/>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1E3063"/>
              </a:buClr>
              <a:buSzPts val="1450"/>
              <a:buFont typeface="Instrument Sans"/>
              <a:buNone/>
            </a:pPr>
            <a:r>
              <a:rPr b="0" i="0" lang="en-US" sz="1450" u="none" cap="none" strike="noStrike">
                <a:solidFill>
                  <a:srgbClr val="1E3063"/>
                </a:solidFill>
                <a:latin typeface="Instrument Sans"/>
                <a:ea typeface="Instrument Sans"/>
                <a:cs typeface="Instrument Sans"/>
                <a:sym typeface="Instrument Sans"/>
              </a:rPr>
              <a:t>3つの項目を具体的に指定</a:t>
            </a:r>
            <a:endParaRPr b="0" i="0" sz="1450" u="none" cap="none" strike="noStrike"/>
          </a:p>
        </p:txBody>
      </p:sp>
      <p:sp>
        <p:nvSpPr>
          <p:cNvPr id="160" name="Google Shape;160;p23"/>
          <p:cNvSpPr/>
          <p:nvPr/>
        </p:nvSpPr>
        <p:spPr>
          <a:xfrm>
            <a:off x="6136243" y="5823585"/>
            <a:ext cx="417790" cy="417790"/>
          </a:xfrm>
          <a:prstGeom prst="roundRect">
            <a:avLst>
              <a:gd fmla="val 40003"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6205835" y="5858351"/>
            <a:ext cx="278487" cy="34813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E3063"/>
              </a:buClr>
              <a:buSzPts val="2150"/>
              <a:buFont typeface="Instrument Sans"/>
              <a:buNone/>
            </a:pPr>
            <a:r>
              <a:rPr b="0" i="0" lang="en-US" sz="2150" u="none" cap="none" strike="noStrike">
                <a:solidFill>
                  <a:srgbClr val="1E3063"/>
                </a:solidFill>
                <a:latin typeface="Instrument Sans"/>
                <a:ea typeface="Instrument Sans"/>
                <a:cs typeface="Instrument Sans"/>
                <a:sym typeface="Instrument Sans"/>
              </a:rPr>
              <a:t>3</a:t>
            </a:r>
            <a:endParaRPr b="0" i="0" sz="2150" u="none" cap="none" strike="noStrike"/>
          </a:p>
        </p:txBody>
      </p:sp>
      <p:sp>
        <p:nvSpPr>
          <p:cNvPr id="162" name="Google Shape;162;p23"/>
          <p:cNvSpPr/>
          <p:nvPr/>
        </p:nvSpPr>
        <p:spPr>
          <a:xfrm>
            <a:off x="6739652" y="5887403"/>
            <a:ext cx="2321123" cy="290155"/>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1800"/>
              <a:buFont typeface="Instrument Sans"/>
              <a:buNone/>
            </a:pPr>
            <a:r>
              <a:rPr b="0" i="0" lang="en-US" sz="1800" u="none" cap="none" strike="noStrike">
                <a:solidFill>
                  <a:srgbClr val="1E3063"/>
                </a:solidFill>
                <a:latin typeface="Instrument Sans"/>
                <a:ea typeface="Instrument Sans"/>
                <a:cs typeface="Instrument Sans"/>
                <a:sym typeface="Instrument Sans"/>
              </a:rPr>
              <a:t>参考資料の指示</a:t>
            </a:r>
            <a:endParaRPr b="0" i="0" sz="1800" u="none" cap="none" strike="noStrike"/>
          </a:p>
        </p:txBody>
      </p:sp>
      <p:sp>
        <p:nvSpPr>
          <p:cNvPr id="163" name="Google Shape;163;p23"/>
          <p:cNvSpPr/>
          <p:nvPr/>
        </p:nvSpPr>
        <p:spPr>
          <a:xfrm>
            <a:off x="6739652" y="6288881"/>
            <a:ext cx="7240905" cy="297180"/>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1E3063"/>
              </a:buClr>
              <a:buSzPts val="1450"/>
              <a:buFont typeface="Instrument Sans"/>
              <a:buNone/>
            </a:pPr>
            <a:r>
              <a:rPr b="0" i="0" lang="en-US" sz="1450" u="none" cap="none" strike="noStrike">
                <a:solidFill>
                  <a:srgbClr val="1E3063"/>
                </a:solidFill>
                <a:latin typeface="Instrument Sans"/>
                <a:ea typeface="Instrument Sans"/>
                <a:cs typeface="Instrument Sans"/>
                <a:sym typeface="Instrument Sans"/>
              </a:rPr>
              <a:t>見本ファイルを参考にするよう指示</a:t>
            </a:r>
            <a:endParaRPr b="0" i="0" sz="1450" u="none" cap="none" strike="noStrike"/>
          </a:p>
        </p:txBody>
      </p:sp>
      <p:sp>
        <p:nvSpPr>
          <p:cNvPr id="164" name="Google Shape;164;p23"/>
          <p:cNvSpPr/>
          <p:nvPr/>
        </p:nvSpPr>
        <p:spPr>
          <a:xfrm>
            <a:off x="6136243" y="6957417"/>
            <a:ext cx="417790" cy="417790"/>
          </a:xfrm>
          <a:prstGeom prst="roundRect">
            <a:avLst>
              <a:gd fmla="val 40003" name="adj"/>
            </a:avLst>
          </a:prstGeom>
          <a:solidFill>
            <a:srgbClr val="CEE6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6205835" y="6992183"/>
            <a:ext cx="278487" cy="34813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E3063"/>
              </a:buClr>
              <a:buSzPts val="2150"/>
              <a:buFont typeface="Instrument Sans"/>
              <a:buNone/>
            </a:pPr>
            <a:r>
              <a:rPr b="0" i="0" lang="en-US" sz="2150" u="none" cap="none" strike="noStrike">
                <a:solidFill>
                  <a:srgbClr val="1E3063"/>
                </a:solidFill>
                <a:latin typeface="Instrument Sans"/>
                <a:ea typeface="Instrument Sans"/>
                <a:cs typeface="Instrument Sans"/>
                <a:sym typeface="Instrument Sans"/>
              </a:rPr>
              <a:t>4</a:t>
            </a:r>
            <a:endParaRPr b="0" i="0" sz="2150" u="none" cap="none" strike="noStrike"/>
          </a:p>
        </p:txBody>
      </p:sp>
      <p:sp>
        <p:nvSpPr>
          <p:cNvPr id="166" name="Google Shape;166;p23"/>
          <p:cNvSpPr/>
          <p:nvPr/>
        </p:nvSpPr>
        <p:spPr>
          <a:xfrm>
            <a:off x="6739652" y="7021235"/>
            <a:ext cx="2321123" cy="290155"/>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1E3063"/>
              </a:buClr>
              <a:buSzPts val="1800"/>
              <a:buFont typeface="Instrument Sans"/>
              <a:buNone/>
            </a:pPr>
            <a:r>
              <a:rPr b="0" i="0" lang="en-US" sz="1800" u="none" cap="none" strike="noStrike">
                <a:solidFill>
                  <a:srgbClr val="1E3063"/>
                </a:solidFill>
                <a:latin typeface="Instrument Sans"/>
                <a:ea typeface="Instrument Sans"/>
                <a:cs typeface="Instrument Sans"/>
                <a:sym typeface="Instrument Sans"/>
              </a:rPr>
              <a:t>詳細な書式指定</a:t>
            </a:r>
            <a:endParaRPr b="0" i="0" sz="1800" u="none" cap="none" strike="noStrike"/>
          </a:p>
        </p:txBody>
      </p:sp>
      <p:sp>
        <p:nvSpPr>
          <p:cNvPr id="167" name="Google Shape;167;p23"/>
          <p:cNvSpPr/>
          <p:nvPr/>
        </p:nvSpPr>
        <p:spPr>
          <a:xfrm>
            <a:off x="6739652" y="7422713"/>
            <a:ext cx="7240905" cy="297180"/>
          </a:xfrm>
          <a:prstGeom prst="rect">
            <a:avLst/>
          </a:prstGeom>
          <a:noFill/>
          <a:ln>
            <a:noFill/>
          </a:ln>
        </p:spPr>
        <p:txBody>
          <a:bodyPr anchorCtr="0" anchor="t" bIns="0" lIns="0" spcFirstLastPara="1" rIns="0" wrap="square" tIns="0">
            <a:noAutofit/>
          </a:bodyPr>
          <a:lstStyle/>
          <a:p>
            <a:pPr indent="0" lvl="0" marL="0" marR="0" rtl="0" algn="l">
              <a:lnSpc>
                <a:spcPct val="158620"/>
              </a:lnSpc>
              <a:spcBef>
                <a:spcPts val="0"/>
              </a:spcBef>
              <a:spcAft>
                <a:spcPts val="0"/>
              </a:spcAft>
              <a:buClr>
                <a:srgbClr val="1E3063"/>
              </a:buClr>
              <a:buSzPts val="1450"/>
              <a:buFont typeface="Instrument Sans"/>
              <a:buNone/>
            </a:pPr>
            <a:r>
              <a:rPr b="0" i="0" lang="en-US" sz="1450" u="none" cap="none" strike="noStrike">
                <a:solidFill>
                  <a:srgbClr val="1E3063"/>
                </a:solidFill>
                <a:latin typeface="Instrument Sans"/>
                <a:ea typeface="Instrument Sans"/>
                <a:cs typeface="Instrument Sans"/>
                <a:sym typeface="Instrument Sans"/>
              </a:rPr>
              <a:t>日付や字下げなどの細かい指示</a:t>
            </a:r>
            <a:endParaRPr b="0" i="0" sz="1450" u="none" cap="none" strike="noStrike"/>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preencoded.png" id="173" name="Google Shape;173;p24"/>
          <p:cNvPicPr preferRelativeResize="0"/>
          <p:nvPr/>
        </p:nvPicPr>
        <p:blipFill rotWithShape="1">
          <a:blip r:embed="rId3">
            <a:alphaModFix/>
          </a:blip>
          <a:srcRect b="0" l="0" r="0" t="0"/>
          <a:stretch/>
        </p:blipFill>
        <p:spPr>
          <a:xfrm>
            <a:off x="8869680" y="0"/>
            <a:ext cx="5760720" cy="8229600"/>
          </a:xfrm>
          <a:prstGeom prst="rect">
            <a:avLst/>
          </a:prstGeom>
          <a:noFill/>
          <a:ln>
            <a:noFill/>
          </a:ln>
        </p:spPr>
      </p:pic>
      <p:sp>
        <p:nvSpPr>
          <p:cNvPr id="174" name="Google Shape;174;p24"/>
          <p:cNvSpPr/>
          <p:nvPr/>
        </p:nvSpPr>
        <p:spPr>
          <a:xfrm>
            <a:off x="793790" y="1631275"/>
            <a:ext cx="5670590" cy="1417558"/>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091C53"/>
              </a:buClr>
              <a:buSzPts val="4450"/>
              <a:buFont typeface="Instrument Sans"/>
              <a:buNone/>
            </a:pPr>
            <a:r>
              <a:rPr b="0" i="0" lang="en-US" sz="4450" u="none" cap="none" strike="noStrike">
                <a:solidFill>
                  <a:srgbClr val="091C53"/>
                </a:solidFill>
                <a:latin typeface="Instrument Sans"/>
                <a:ea typeface="Instrument Sans"/>
                <a:cs typeface="Instrument Sans"/>
                <a:sym typeface="Instrument Sans"/>
              </a:rPr>
              <a:t>パート2のまとめ：</a:t>
            </a:r>
            <a:endParaRPr b="0" i="0" sz="4450" u="none" cap="none" strike="noStrike">
              <a:solidFill>
                <a:srgbClr val="091C53"/>
              </a:solidFill>
              <a:latin typeface="Instrument Sans"/>
              <a:ea typeface="Instrument Sans"/>
              <a:cs typeface="Instrument Sans"/>
              <a:sym typeface="Instrument Sans"/>
            </a:endParaRPr>
          </a:p>
          <a:p>
            <a:pPr indent="0" lvl="0" marL="0" marR="0" rtl="0" algn="l">
              <a:lnSpc>
                <a:spcPct val="124719"/>
              </a:lnSpc>
              <a:spcBef>
                <a:spcPts val="0"/>
              </a:spcBef>
              <a:spcAft>
                <a:spcPts val="0"/>
              </a:spcAft>
              <a:buClr>
                <a:srgbClr val="091C53"/>
              </a:buClr>
              <a:buSzPts val="4450"/>
              <a:buFont typeface="Instrument Sans"/>
              <a:buNone/>
            </a:pPr>
            <a:r>
              <a:rPr b="0" i="0" lang="en-US" sz="4450" u="none" cap="none" strike="noStrike">
                <a:solidFill>
                  <a:srgbClr val="091C53"/>
                </a:solidFill>
                <a:latin typeface="Instrument Sans"/>
                <a:ea typeface="Instrument Sans"/>
                <a:cs typeface="Instrument Sans"/>
                <a:sym typeface="Instrument Sans"/>
              </a:rPr>
              <a:t>AIへの"上手な伝え方"</a:t>
            </a:r>
            <a:endParaRPr b="0" i="0" sz="4450" u="none" cap="none" strike="noStrike"/>
          </a:p>
        </p:txBody>
      </p:sp>
      <p:sp>
        <p:nvSpPr>
          <p:cNvPr id="175" name="Google Shape;175;p24"/>
          <p:cNvSpPr/>
          <p:nvPr/>
        </p:nvSpPr>
        <p:spPr>
          <a:xfrm>
            <a:off x="793790" y="3388995"/>
            <a:ext cx="7556421"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AIへの第一歩は、正確な情報（看護記録やお手本）を渡す準備から。次に重要なのが「プロンプト」。具体的で分かりやすい指示がカギ！</a:t>
            </a:r>
            <a:endParaRPr b="0" i="0" sz="1750" u="none" cap="none" strike="noStrike"/>
          </a:p>
        </p:txBody>
      </p:sp>
      <p:sp>
        <p:nvSpPr>
          <p:cNvPr id="176" name="Google Shape;176;p24"/>
          <p:cNvSpPr/>
          <p:nvPr/>
        </p:nvSpPr>
        <p:spPr>
          <a:xfrm>
            <a:off x="793790" y="4369951"/>
            <a:ext cx="7556421"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0" i="0" lang="en-US" sz="1750" u="none" cap="none" strike="noStrike">
                <a:solidFill>
                  <a:srgbClr val="1E3063"/>
                </a:solidFill>
                <a:latin typeface="Instrument Sans"/>
                <a:ea typeface="Instrument Sans"/>
                <a:cs typeface="Instrument Sans"/>
                <a:sym typeface="Instrument Sans"/>
              </a:rPr>
              <a:t>付属の「専用プロンプト集」を使えば、誰でも簡単に的確な指示が出せます。</a:t>
            </a:r>
            <a:endParaRPr b="0" i="0" sz="1750" u="none" cap="none" strike="noStrike"/>
          </a:p>
        </p:txBody>
      </p:sp>
      <p:sp>
        <p:nvSpPr>
          <p:cNvPr id="177" name="Google Shape;177;p24"/>
          <p:cNvSpPr/>
          <p:nvPr/>
        </p:nvSpPr>
        <p:spPr>
          <a:xfrm>
            <a:off x="793790" y="5350907"/>
            <a:ext cx="7556421"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1" i="0" lang="en-US" sz="1750" u="none" cap="none" strike="noStrike">
                <a:solidFill>
                  <a:srgbClr val="1E3063"/>
                </a:solidFill>
                <a:latin typeface="Instrument Sans"/>
                <a:ea typeface="Instrument Sans"/>
                <a:cs typeface="Instrument Sans"/>
                <a:sym typeface="Instrument Sans"/>
              </a:rPr>
              <a:t>正確な情報</a:t>
            </a:r>
            <a:r>
              <a:rPr b="0" i="0" lang="en-US" sz="1750" u="none" cap="none" strike="noStrike">
                <a:solidFill>
                  <a:srgbClr val="1E3063"/>
                </a:solidFill>
                <a:latin typeface="Instrument Sans"/>
                <a:ea typeface="Instrument Sans"/>
                <a:cs typeface="Instrument Sans"/>
                <a:sym typeface="Instrument Sans"/>
              </a:rPr>
              <a:t>：看護記録とお手本の準備</a:t>
            </a:r>
            <a:endParaRPr b="0" i="0" sz="1750" u="none" cap="none" strike="noStrike"/>
          </a:p>
        </p:txBody>
      </p:sp>
      <p:sp>
        <p:nvSpPr>
          <p:cNvPr id="178" name="Google Shape;178;p24"/>
          <p:cNvSpPr/>
          <p:nvPr/>
        </p:nvSpPr>
        <p:spPr>
          <a:xfrm>
            <a:off x="793790" y="5793105"/>
            <a:ext cx="7556421"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1" i="0" lang="en-US" sz="1750" u="none" cap="none" strike="noStrike">
                <a:solidFill>
                  <a:srgbClr val="1E3063"/>
                </a:solidFill>
                <a:latin typeface="Instrument Sans"/>
                <a:ea typeface="Instrument Sans"/>
                <a:cs typeface="Instrument Sans"/>
                <a:sym typeface="Instrument Sans"/>
              </a:rPr>
              <a:t>具体的な指示</a:t>
            </a:r>
            <a:r>
              <a:rPr b="0" i="0" lang="en-US" sz="1750" u="none" cap="none" strike="noStrike">
                <a:solidFill>
                  <a:srgbClr val="1E3063"/>
                </a:solidFill>
                <a:latin typeface="Instrument Sans"/>
                <a:ea typeface="Instrument Sans"/>
                <a:cs typeface="Instrument Sans"/>
                <a:sym typeface="Instrument Sans"/>
              </a:rPr>
              <a:t>：プロンプトが成功のカギ</a:t>
            </a:r>
            <a:endParaRPr b="0" i="0" sz="1750" u="none" cap="none" strike="noStrike"/>
          </a:p>
        </p:txBody>
      </p:sp>
      <p:sp>
        <p:nvSpPr>
          <p:cNvPr id="179" name="Google Shape;179;p24"/>
          <p:cNvSpPr/>
          <p:nvPr/>
        </p:nvSpPr>
        <p:spPr>
          <a:xfrm>
            <a:off x="793790" y="6235303"/>
            <a:ext cx="7556421" cy="36290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1E3063"/>
              </a:buClr>
              <a:buSzPts val="1750"/>
              <a:buFont typeface="Instrument Sans"/>
              <a:buNone/>
            </a:pPr>
            <a:r>
              <a:rPr b="1" i="0" lang="en-US" sz="1750" u="none" cap="none" strike="noStrike">
                <a:solidFill>
                  <a:srgbClr val="1E3063"/>
                </a:solidFill>
                <a:latin typeface="Instrument Sans"/>
                <a:ea typeface="Instrument Sans"/>
                <a:cs typeface="Instrument Sans"/>
                <a:sym typeface="Instrument Sans"/>
              </a:rPr>
              <a:t>専用プロンプト集</a:t>
            </a:r>
            <a:r>
              <a:rPr b="0" i="0" lang="en-US" sz="1750" u="none" cap="none" strike="noStrike">
                <a:solidFill>
                  <a:srgbClr val="1E3063"/>
                </a:solidFill>
                <a:latin typeface="Instrument Sans"/>
                <a:ea typeface="Instrument Sans"/>
                <a:cs typeface="Instrument Sans"/>
                <a:sym typeface="Instrument Sans"/>
              </a:rPr>
              <a:t>：誰でも簡単に的確な指示</a:t>
            </a:r>
            <a:endParaRPr b="0" i="0" sz="1750" u="none" cap="none" strike="noStrike"/>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